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11.jpg" ContentType="image/unknown"/>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1" r:id="rId3"/>
    <p:sldId id="257" r:id="rId4"/>
    <p:sldId id="258" r:id="rId5"/>
    <p:sldId id="259" r:id="rId6"/>
    <p:sldId id="260" r:id="rId7"/>
    <p:sldId id="261" r:id="rId8"/>
    <p:sldId id="262" r:id="rId9"/>
    <p:sldId id="263" r:id="rId10"/>
    <p:sldId id="264" r:id="rId11"/>
    <p:sldId id="265" r:id="rId12"/>
    <p:sldId id="266" r:id="rId13"/>
    <p:sldId id="267" r:id="rId14"/>
    <p:sldId id="268" r:id="rId15"/>
    <p:sldId id="296" r:id="rId16"/>
    <p:sldId id="314" r:id="rId17"/>
    <p:sldId id="269" r:id="rId18"/>
    <p:sldId id="292" r:id="rId19"/>
    <p:sldId id="298" r:id="rId20"/>
    <p:sldId id="312" r:id="rId21"/>
    <p:sldId id="270" r:id="rId22"/>
    <p:sldId id="313" r:id="rId23"/>
    <p:sldId id="300" r:id="rId24"/>
    <p:sldId id="271" r:id="rId25"/>
    <p:sldId id="272" r:id="rId26"/>
    <p:sldId id="315" r:id="rId27"/>
    <p:sldId id="273" r:id="rId28"/>
    <p:sldId id="316" r:id="rId29"/>
    <p:sldId id="303" r:id="rId30"/>
    <p:sldId id="275" r:id="rId31"/>
    <p:sldId id="302" r:id="rId32"/>
    <p:sldId id="299" r:id="rId33"/>
    <p:sldId id="276" r:id="rId34"/>
    <p:sldId id="277" r:id="rId35"/>
    <p:sldId id="278" r:id="rId36"/>
    <p:sldId id="279" r:id="rId37"/>
    <p:sldId id="281" r:id="rId38"/>
    <p:sldId id="282" r:id="rId39"/>
    <p:sldId id="304" r:id="rId40"/>
    <p:sldId id="293" r:id="rId41"/>
    <p:sldId id="305" r:id="rId42"/>
    <p:sldId id="306" r:id="rId43"/>
    <p:sldId id="307" r:id="rId44"/>
    <p:sldId id="294" r:id="rId45"/>
    <p:sldId id="308" r:id="rId46"/>
    <p:sldId id="309" r:id="rId47"/>
    <p:sldId id="311" r:id="rId48"/>
    <p:sldId id="317" r:id="rId49"/>
    <p:sldId id="286" r:id="rId50"/>
    <p:sldId id="287" r:id="rId51"/>
    <p:sldId id="289" r:id="rId52"/>
    <p:sldId id="288" r:id="rId53"/>
    <p:sldId id="290" r:id="rId54"/>
    <p:sldId id="295"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51" autoAdjust="0"/>
    <p:restoredTop sz="94660"/>
  </p:normalViewPr>
  <p:slideViewPr>
    <p:cSldViewPr snapToGrid="0">
      <p:cViewPr>
        <p:scale>
          <a:sx n="44" d="100"/>
          <a:sy n="44" d="100"/>
        </p:scale>
        <p:origin x="2270" y="79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1224E-E246-6389-8296-C598A2F553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6BDBC0-5BF6-0398-3FB5-CE2B6D8272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3E1F5F-5037-4743-FFF1-0D196A570D3D}"/>
              </a:ext>
            </a:extLst>
          </p:cNvPr>
          <p:cNvSpPr>
            <a:spLocks noGrp="1"/>
          </p:cNvSpPr>
          <p:nvPr>
            <p:ph type="dt" sz="half" idx="10"/>
          </p:nvPr>
        </p:nvSpPr>
        <p:spPr/>
        <p:txBody>
          <a:bodyPr/>
          <a:lstStyle/>
          <a:p>
            <a:fld id="{2FA0BF0F-B264-4058-A24B-D469053B8564}" type="datetimeFigureOut">
              <a:rPr lang="en-US" smtClean="0"/>
              <a:t>1/4/2024</a:t>
            </a:fld>
            <a:endParaRPr lang="en-US"/>
          </a:p>
        </p:txBody>
      </p:sp>
      <p:sp>
        <p:nvSpPr>
          <p:cNvPr id="5" name="Footer Placeholder 4">
            <a:extLst>
              <a:ext uri="{FF2B5EF4-FFF2-40B4-BE49-F238E27FC236}">
                <a16:creationId xmlns:a16="http://schemas.microsoft.com/office/drawing/2014/main" id="{F122571E-8DA7-10B6-509B-065C43ABF5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96D4A9-6CFF-0EC3-17ED-E59A066FF4DC}"/>
              </a:ext>
            </a:extLst>
          </p:cNvPr>
          <p:cNvSpPr>
            <a:spLocks noGrp="1"/>
          </p:cNvSpPr>
          <p:nvPr>
            <p:ph type="sldNum" sz="quarter" idx="12"/>
          </p:nvPr>
        </p:nvSpPr>
        <p:spPr/>
        <p:txBody>
          <a:bodyPr/>
          <a:lstStyle/>
          <a:p>
            <a:fld id="{6D9852F8-2BB6-476B-AF78-17F324BD2DA1}" type="slidenum">
              <a:rPr lang="en-US" smtClean="0"/>
              <a:t>‹#›</a:t>
            </a:fld>
            <a:endParaRPr lang="en-US"/>
          </a:p>
        </p:txBody>
      </p:sp>
    </p:spTree>
    <p:extLst>
      <p:ext uri="{BB962C8B-B14F-4D97-AF65-F5344CB8AC3E}">
        <p14:creationId xmlns:p14="http://schemas.microsoft.com/office/powerpoint/2010/main" val="2965926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9D7AE-862E-C363-A356-2A0BAD8CD0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77DA2B3-EECE-2EA4-AF1B-8F5C4B50D2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7F8C6F-9DF4-22C6-2944-5F4964B2D13D}"/>
              </a:ext>
            </a:extLst>
          </p:cNvPr>
          <p:cNvSpPr>
            <a:spLocks noGrp="1"/>
          </p:cNvSpPr>
          <p:nvPr>
            <p:ph type="dt" sz="half" idx="10"/>
          </p:nvPr>
        </p:nvSpPr>
        <p:spPr/>
        <p:txBody>
          <a:bodyPr/>
          <a:lstStyle/>
          <a:p>
            <a:fld id="{2FA0BF0F-B264-4058-A24B-D469053B8564}" type="datetimeFigureOut">
              <a:rPr lang="en-US" smtClean="0"/>
              <a:t>1/4/2024</a:t>
            </a:fld>
            <a:endParaRPr lang="en-US"/>
          </a:p>
        </p:txBody>
      </p:sp>
      <p:sp>
        <p:nvSpPr>
          <p:cNvPr id="5" name="Footer Placeholder 4">
            <a:extLst>
              <a:ext uri="{FF2B5EF4-FFF2-40B4-BE49-F238E27FC236}">
                <a16:creationId xmlns:a16="http://schemas.microsoft.com/office/drawing/2014/main" id="{EFE81343-480D-D746-2B39-63AE9B2C6F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991B3C-1B88-123D-F34D-77CD39F7441C}"/>
              </a:ext>
            </a:extLst>
          </p:cNvPr>
          <p:cNvSpPr>
            <a:spLocks noGrp="1"/>
          </p:cNvSpPr>
          <p:nvPr>
            <p:ph type="sldNum" sz="quarter" idx="12"/>
          </p:nvPr>
        </p:nvSpPr>
        <p:spPr/>
        <p:txBody>
          <a:bodyPr/>
          <a:lstStyle/>
          <a:p>
            <a:fld id="{6D9852F8-2BB6-476B-AF78-17F324BD2DA1}" type="slidenum">
              <a:rPr lang="en-US" smtClean="0"/>
              <a:t>‹#›</a:t>
            </a:fld>
            <a:endParaRPr lang="en-US"/>
          </a:p>
        </p:txBody>
      </p:sp>
    </p:spTree>
    <p:extLst>
      <p:ext uri="{BB962C8B-B14F-4D97-AF65-F5344CB8AC3E}">
        <p14:creationId xmlns:p14="http://schemas.microsoft.com/office/powerpoint/2010/main" val="535964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C7FB4C-780F-DF89-52B8-3BB8A83A55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A36BBC2-9F0E-9983-61D8-05E24295355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955E9B-DBDC-3113-E706-B499D233E6F9}"/>
              </a:ext>
            </a:extLst>
          </p:cNvPr>
          <p:cNvSpPr>
            <a:spLocks noGrp="1"/>
          </p:cNvSpPr>
          <p:nvPr>
            <p:ph type="dt" sz="half" idx="10"/>
          </p:nvPr>
        </p:nvSpPr>
        <p:spPr/>
        <p:txBody>
          <a:bodyPr/>
          <a:lstStyle/>
          <a:p>
            <a:fld id="{2FA0BF0F-B264-4058-A24B-D469053B8564}" type="datetimeFigureOut">
              <a:rPr lang="en-US" smtClean="0"/>
              <a:t>1/4/2024</a:t>
            </a:fld>
            <a:endParaRPr lang="en-US"/>
          </a:p>
        </p:txBody>
      </p:sp>
      <p:sp>
        <p:nvSpPr>
          <p:cNvPr id="5" name="Footer Placeholder 4">
            <a:extLst>
              <a:ext uri="{FF2B5EF4-FFF2-40B4-BE49-F238E27FC236}">
                <a16:creationId xmlns:a16="http://schemas.microsoft.com/office/drawing/2014/main" id="{E2F48B9B-F80E-CCD8-3DB3-547F64D531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69AD69-BD0C-7D4E-C56E-9215102F51AA}"/>
              </a:ext>
            </a:extLst>
          </p:cNvPr>
          <p:cNvSpPr>
            <a:spLocks noGrp="1"/>
          </p:cNvSpPr>
          <p:nvPr>
            <p:ph type="sldNum" sz="quarter" idx="12"/>
          </p:nvPr>
        </p:nvSpPr>
        <p:spPr/>
        <p:txBody>
          <a:bodyPr/>
          <a:lstStyle/>
          <a:p>
            <a:fld id="{6D9852F8-2BB6-476B-AF78-17F324BD2DA1}" type="slidenum">
              <a:rPr lang="en-US" smtClean="0"/>
              <a:t>‹#›</a:t>
            </a:fld>
            <a:endParaRPr lang="en-US"/>
          </a:p>
        </p:txBody>
      </p:sp>
    </p:spTree>
    <p:extLst>
      <p:ext uri="{BB962C8B-B14F-4D97-AF65-F5344CB8AC3E}">
        <p14:creationId xmlns:p14="http://schemas.microsoft.com/office/powerpoint/2010/main" val="2834878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458A2-B745-C544-0F7E-ADFDEBBCD5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48B82E-4934-AFDD-8A96-C3509D6132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F8308C-8504-E258-4ED7-4A0BBA66DA59}"/>
              </a:ext>
            </a:extLst>
          </p:cNvPr>
          <p:cNvSpPr>
            <a:spLocks noGrp="1"/>
          </p:cNvSpPr>
          <p:nvPr>
            <p:ph type="dt" sz="half" idx="10"/>
          </p:nvPr>
        </p:nvSpPr>
        <p:spPr/>
        <p:txBody>
          <a:bodyPr/>
          <a:lstStyle/>
          <a:p>
            <a:fld id="{2FA0BF0F-B264-4058-A24B-D469053B8564}" type="datetimeFigureOut">
              <a:rPr lang="en-US" smtClean="0"/>
              <a:t>1/4/2024</a:t>
            </a:fld>
            <a:endParaRPr lang="en-US"/>
          </a:p>
        </p:txBody>
      </p:sp>
      <p:sp>
        <p:nvSpPr>
          <p:cNvPr id="5" name="Footer Placeholder 4">
            <a:extLst>
              <a:ext uri="{FF2B5EF4-FFF2-40B4-BE49-F238E27FC236}">
                <a16:creationId xmlns:a16="http://schemas.microsoft.com/office/drawing/2014/main" id="{76BA5253-FA7F-3CEC-A3D9-E4335A2080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E1A570-3F64-D13D-EFA7-6C37AD584D3E}"/>
              </a:ext>
            </a:extLst>
          </p:cNvPr>
          <p:cNvSpPr>
            <a:spLocks noGrp="1"/>
          </p:cNvSpPr>
          <p:nvPr>
            <p:ph type="sldNum" sz="quarter" idx="12"/>
          </p:nvPr>
        </p:nvSpPr>
        <p:spPr/>
        <p:txBody>
          <a:bodyPr/>
          <a:lstStyle/>
          <a:p>
            <a:fld id="{6D9852F8-2BB6-476B-AF78-17F324BD2DA1}" type="slidenum">
              <a:rPr lang="en-US" smtClean="0"/>
              <a:t>‹#›</a:t>
            </a:fld>
            <a:endParaRPr lang="en-US"/>
          </a:p>
        </p:txBody>
      </p:sp>
    </p:spTree>
    <p:extLst>
      <p:ext uri="{BB962C8B-B14F-4D97-AF65-F5344CB8AC3E}">
        <p14:creationId xmlns:p14="http://schemas.microsoft.com/office/powerpoint/2010/main" val="2305716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479D3-1A6C-A621-ABE3-2DD321D697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F0FF510-6FEB-5B9B-EF9B-0EABB22500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7DC6E9-82AB-0C4E-3876-1E1EBD15761E}"/>
              </a:ext>
            </a:extLst>
          </p:cNvPr>
          <p:cNvSpPr>
            <a:spLocks noGrp="1"/>
          </p:cNvSpPr>
          <p:nvPr>
            <p:ph type="dt" sz="half" idx="10"/>
          </p:nvPr>
        </p:nvSpPr>
        <p:spPr/>
        <p:txBody>
          <a:bodyPr/>
          <a:lstStyle/>
          <a:p>
            <a:fld id="{2FA0BF0F-B264-4058-A24B-D469053B8564}" type="datetimeFigureOut">
              <a:rPr lang="en-US" smtClean="0"/>
              <a:t>1/4/2024</a:t>
            </a:fld>
            <a:endParaRPr lang="en-US"/>
          </a:p>
        </p:txBody>
      </p:sp>
      <p:sp>
        <p:nvSpPr>
          <p:cNvPr id="5" name="Footer Placeholder 4">
            <a:extLst>
              <a:ext uri="{FF2B5EF4-FFF2-40B4-BE49-F238E27FC236}">
                <a16:creationId xmlns:a16="http://schemas.microsoft.com/office/drawing/2014/main" id="{6AACA902-29B1-5CD4-4BC1-B415EEC6B6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7ABC90-F12E-5C56-6AE1-AA87060DC51D}"/>
              </a:ext>
            </a:extLst>
          </p:cNvPr>
          <p:cNvSpPr>
            <a:spLocks noGrp="1"/>
          </p:cNvSpPr>
          <p:nvPr>
            <p:ph type="sldNum" sz="quarter" idx="12"/>
          </p:nvPr>
        </p:nvSpPr>
        <p:spPr/>
        <p:txBody>
          <a:bodyPr/>
          <a:lstStyle/>
          <a:p>
            <a:fld id="{6D9852F8-2BB6-476B-AF78-17F324BD2DA1}" type="slidenum">
              <a:rPr lang="en-US" smtClean="0"/>
              <a:t>‹#›</a:t>
            </a:fld>
            <a:endParaRPr lang="en-US"/>
          </a:p>
        </p:txBody>
      </p:sp>
    </p:spTree>
    <p:extLst>
      <p:ext uri="{BB962C8B-B14F-4D97-AF65-F5344CB8AC3E}">
        <p14:creationId xmlns:p14="http://schemas.microsoft.com/office/powerpoint/2010/main" val="301287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39C1B-013A-0266-AFCC-FFA5C91159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3D0E6F-A777-CC68-5D5F-F34EB9B502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3AD20F-8D4D-47B1-D821-978D9FA59B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E9C3B0F-31DB-F63D-4FA1-049CE793AEF7}"/>
              </a:ext>
            </a:extLst>
          </p:cNvPr>
          <p:cNvSpPr>
            <a:spLocks noGrp="1"/>
          </p:cNvSpPr>
          <p:nvPr>
            <p:ph type="dt" sz="half" idx="10"/>
          </p:nvPr>
        </p:nvSpPr>
        <p:spPr/>
        <p:txBody>
          <a:bodyPr/>
          <a:lstStyle/>
          <a:p>
            <a:fld id="{2FA0BF0F-B264-4058-A24B-D469053B8564}" type="datetimeFigureOut">
              <a:rPr lang="en-US" smtClean="0"/>
              <a:t>1/4/2024</a:t>
            </a:fld>
            <a:endParaRPr lang="en-US"/>
          </a:p>
        </p:txBody>
      </p:sp>
      <p:sp>
        <p:nvSpPr>
          <p:cNvPr id="6" name="Footer Placeholder 5">
            <a:extLst>
              <a:ext uri="{FF2B5EF4-FFF2-40B4-BE49-F238E27FC236}">
                <a16:creationId xmlns:a16="http://schemas.microsoft.com/office/drawing/2014/main" id="{84A387D6-2556-3575-EBB2-1E2800406D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97E60F-38A2-B189-0C47-E561AE0D30C9}"/>
              </a:ext>
            </a:extLst>
          </p:cNvPr>
          <p:cNvSpPr>
            <a:spLocks noGrp="1"/>
          </p:cNvSpPr>
          <p:nvPr>
            <p:ph type="sldNum" sz="quarter" idx="12"/>
          </p:nvPr>
        </p:nvSpPr>
        <p:spPr/>
        <p:txBody>
          <a:bodyPr/>
          <a:lstStyle/>
          <a:p>
            <a:fld id="{6D9852F8-2BB6-476B-AF78-17F324BD2DA1}" type="slidenum">
              <a:rPr lang="en-US" smtClean="0"/>
              <a:t>‹#›</a:t>
            </a:fld>
            <a:endParaRPr lang="en-US"/>
          </a:p>
        </p:txBody>
      </p:sp>
    </p:spTree>
    <p:extLst>
      <p:ext uri="{BB962C8B-B14F-4D97-AF65-F5344CB8AC3E}">
        <p14:creationId xmlns:p14="http://schemas.microsoft.com/office/powerpoint/2010/main" val="1535435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EDAAE-6C8A-7055-7828-C5A43AAC11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3E7DA9-46B0-D3E1-0A86-FD1361A115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910002-DC72-3E09-6344-4EB287C533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2A58A2D-EAA1-BA05-3B12-02EAAA5DF5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E5B2EB-3DE7-9E5D-B166-9F6BBE908A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608D8A-8948-DD43-768B-859A88E66F89}"/>
              </a:ext>
            </a:extLst>
          </p:cNvPr>
          <p:cNvSpPr>
            <a:spLocks noGrp="1"/>
          </p:cNvSpPr>
          <p:nvPr>
            <p:ph type="dt" sz="half" idx="10"/>
          </p:nvPr>
        </p:nvSpPr>
        <p:spPr/>
        <p:txBody>
          <a:bodyPr/>
          <a:lstStyle/>
          <a:p>
            <a:fld id="{2FA0BF0F-B264-4058-A24B-D469053B8564}" type="datetimeFigureOut">
              <a:rPr lang="en-US" smtClean="0"/>
              <a:t>1/4/2024</a:t>
            </a:fld>
            <a:endParaRPr lang="en-US"/>
          </a:p>
        </p:txBody>
      </p:sp>
      <p:sp>
        <p:nvSpPr>
          <p:cNvPr id="8" name="Footer Placeholder 7">
            <a:extLst>
              <a:ext uri="{FF2B5EF4-FFF2-40B4-BE49-F238E27FC236}">
                <a16:creationId xmlns:a16="http://schemas.microsoft.com/office/drawing/2014/main" id="{0A313396-9843-B486-C379-CC1439471F2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211F14-60ED-108E-FCE6-804C4D2832F8}"/>
              </a:ext>
            </a:extLst>
          </p:cNvPr>
          <p:cNvSpPr>
            <a:spLocks noGrp="1"/>
          </p:cNvSpPr>
          <p:nvPr>
            <p:ph type="sldNum" sz="quarter" idx="12"/>
          </p:nvPr>
        </p:nvSpPr>
        <p:spPr/>
        <p:txBody>
          <a:bodyPr/>
          <a:lstStyle/>
          <a:p>
            <a:fld id="{6D9852F8-2BB6-476B-AF78-17F324BD2DA1}" type="slidenum">
              <a:rPr lang="en-US" smtClean="0"/>
              <a:t>‹#›</a:t>
            </a:fld>
            <a:endParaRPr lang="en-US"/>
          </a:p>
        </p:txBody>
      </p:sp>
    </p:spTree>
    <p:extLst>
      <p:ext uri="{BB962C8B-B14F-4D97-AF65-F5344CB8AC3E}">
        <p14:creationId xmlns:p14="http://schemas.microsoft.com/office/powerpoint/2010/main" val="3754794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5C386-B802-0BE1-716C-A93441BEF5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EFDEFE8-7DC8-FD0C-975F-4DC34CAF453C}"/>
              </a:ext>
            </a:extLst>
          </p:cNvPr>
          <p:cNvSpPr>
            <a:spLocks noGrp="1"/>
          </p:cNvSpPr>
          <p:nvPr>
            <p:ph type="dt" sz="half" idx="10"/>
          </p:nvPr>
        </p:nvSpPr>
        <p:spPr/>
        <p:txBody>
          <a:bodyPr/>
          <a:lstStyle/>
          <a:p>
            <a:fld id="{2FA0BF0F-B264-4058-A24B-D469053B8564}" type="datetimeFigureOut">
              <a:rPr lang="en-US" smtClean="0"/>
              <a:t>1/4/2024</a:t>
            </a:fld>
            <a:endParaRPr lang="en-US"/>
          </a:p>
        </p:txBody>
      </p:sp>
      <p:sp>
        <p:nvSpPr>
          <p:cNvPr id="4" name="Footer Placeholder 3">
            <a:extLst>
              <a:ext uri="{FF2B5EF4-FFF2-40B4-BE49-F238E27FC236}">
                <a16:creationId xmlns:a16="http://schemas.microsoft.com/office/drawing/2014/main" id="{76D415B2-8392-D783-923A-143B63BEBD3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E5FD3D-8C3C-18E2-8A77-D7DFE6973280}"/>
              </a:ext>
            </a:extLst>
          </p:cNvPr>
          <p:cNvSpPr>
            <a:spLocks noGrp="1"/>
          </p:cNvSpPr>
          <p:nvPr>
            <p:ph type="sldNum" sz="quarter" idx="12"/>
          </p:nvPr>
        </p:nvSpPr>
        <p:spPr/>
        <p:txBody>
          <a:bodyPr/>
          <a:lstStyle/>
          <a:p>
            <a:fld id="{6D9852F8-2BB6-476B-AF78-17F324BD2DA1}" type="slidenum">
              <a:rPr lang="en-US" smtClean="0"/>
              <a:t>‹#›</a:t>
            </a:fld>
            <a:endParaRPr lang="en-US"/>
          </a:p>
        </p:txBody>
      </p:sp>
    </p:spTree>
    <p:extLst>
      <p:ext uri="{BB962C8B-B14F-4D97-AF65-F5344CB8AC3E}">
        <p14:creationId xmlns:p14="http://schemas.microsoft.com/office/powerpoint/2010/main" val="32898426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94B4B4-09D6-F026-B937-13877C0294A8}"/>
              </a:ext>
            </a:extLst>
          </p:cNvPr>
          <p:cNvSpPr>
            <a:spLocks noGrp="1"/>
          </p:cNvSpPr>
          <p:nvPr>
            <p:ph type="dt" sz="half" idx="10"/>
          </p:nvPr>
        </p:nvSpPr>
        <p:spPr/>
        <p:txBody>
          <a:bodyPr/>
          <a:lstStyle/>
          <a:p>
            <a:fld id="{2FA0BF0F-B264-4058-A24B-D469053B8564}" type="datetimeFigureOut">
              <a:rPr lang="en-US" smtClean="0"/>
              <a:t>1/4/2024</a:t>
            </a:fld>
            <a:endParaRPr lang="en-US"/>
          </a:p>
        </p:txBody>
      </p:sp>
      <p:sp>
        <p:nvSpPr>
          <p:cNvPr id="3" name="Footer Placeholder 2">
            <a:extLst>
              <a:ext uri="{FF2B5EF4-FFF2-40B4-BE49-F238E27FC236}">
                <a16:creationId xmlns:a16="http://schemas.microsoft.com/office/drawing/2014/main" id="{017FF121-C09A-1D69-53F8-DF393827DE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6E867AC-BEE4-C47A-A279-5E9CFC143ABD}"/>
              </a:ext>
            </a:extLst>
          </p:cNvPr>
          <p:cNvSpPr>
            <a:spLocks noGrp="1"/>
          </p:cNvSpPr>
          <p:nvPr>
            <p:ph type="sldNum" sz="quarter" idx="12"/>
          </p:nvPr>
        </p:nvSpPr>
        <p:spPr/>
        <p:txBody>
          <a:bodyPr/>
          <a:lstStyle/>
          <a:p>
            <a:fld id="{6D9852F8-2BB6-476B-AF78-17F324BD2DA1}" type="slidenum">
              <a:rPr lang="en-US" smtClean="0"/>
              <a:t>‹#›</a:t>
            </a:fld>
            <a:endParaRPr lang="en-US"/>
          </a:p>
        </p:txBody>
      </p:sp>
    </p:spTree>
    <p:extLst>
      <p:ext uri="{BB962C8B-B14F-4D97-AF65-F5344CB8AC3E}">
        <p14:creationId xmlns:p14="http://schemas.microsoft.com/office/powerpoint/2010/main" val="2009834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9588C-0711-9C51-A2A2-18BEE4AFC8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1A930C3-8265-158E-8130-AC84020097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F7D28C-C5D0-8B7E-76AB-339E7C92FC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9038A1-CC90-C4EC-43DB-685C4316EEB5}"/>
              </a:ext>
            </a:extLst>
          </p:cNvPr>
          <p:cNvSpPr>
            <a:spLocks noGrp="1"/>
          </p:cNvSpPr>
          <p:nvPr>
            <p:ph type="dt" sz="half" idx="10"/>
          </p:nvPr>
        </p:nvSpPr>
        <p:spPr/>
        <p:txBody>
          <a:bodyPr/>
          <a:lstStyle/>
          <a:p>
            <a:fld id="{2FA0BF0F-B264-4058-A24B-D469053B8564}" type="datetimeFigureOut">
              <a:rPr lang="en-US" smtClean="0"/>
              <a:t>1/4/2024</a:t>
            </a:fld>
            <a:endParaRPr lang="en-US"/>
          </a:p>
        </p:txBody>
      </p:sp>
      <p:sp>
        <p:nvSpPr>
          <p:cNvPr id="6" name="Footer Placeholder 5">
            <a:extLst>
              <a:ext uri="{FF2B5EF4-FFF2-40B4-BE49-F238E27FC236}">
                <a16:creationId xmlns:a16="http://schemas.microsoft.com/office/drawing/2014/main" id="{7FEF4EFF-20CD-4061-4A5A-1502B7CE49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98B2EF-45A1-64C7-CBAD-0F0A0327BE3B}"/>
              </a:ext>
            </a:extLst>
          </p:cNvPr>
          <p:cNvSpPr>
            <a:spLocks noGrp="1"/>
          </p:cNvSpPr>
          <p:nvPr>
            <p:ph type="sldNum" sz="quarter" idx="12"/>
          </p:nvPr>
        </p:nvSpPr>
        <p:spPr/>
        <p:txBody>
          <a:bodyPr/>
          <a:lstStyle/>
          <a:p>
            <a:fld id="{6D9852F8-2BB6-476B-AF78-17F324BD2DA1}" type="slidenum">
              <a:rPr lang="en-US" smtClean="0"/>
              <a:t>‹#›</a:t>
            </a:fld>
            <a:endParaRPr lang="en-US"/>
          </a:p>
        </p:txBody>
      </p:sp>
    </p:spTree>
    <p:extLst>
      <p:ext uri="{BB962C8B-B14F-4D97-AF65-F5344CB8AC3E}">
        <p14:creationId xmlns:p14="http://schemas.microsoft.com/office/powerpoint/2010/main" val="4104306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2420B-F144-F01F-9811-23CE753EC2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B23DAF6-A12B-33A6-55E9-BCCF0F9D53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DA58D7-E04A-C0B2-6BCF-EDEB6C5110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D4588A-103C-BE86-85A5-7961306C105B}"/>
              </a:ext>
            </a:extLst>
          </p:cNvPr>
          <p:cNvSpPr>
            <a:spLocks noGrp="1"/>
          </p:cNvSpPr>
          <p:nvPr>
            <p:ph type="dt" sz="half" idx="10"/>
          </p:nvPr>
        </p:nvSpPr>
        <p:spPr/>
        <p:txBody>
          <a:bodyPr/>
          <a:lstStyle/>
          <a:p>
            <a:fld id="{2FA0BF0F-B264-4058-A24B-D469053B8564}" type="datetimeFigureOut">
              <a:rPr lang="en-US" smtClean="0"/>
              <a:t>1/4/2024</a:t>
            </a:fld>
            <a:endParaRPr lang="en-US"/>
          </a:p>
        </p:txBody>
      </p:sp>
      <p:sp>
        <p:nvSpPr>
          <p:cNvPr id="6" name="Footer Placeholder 5">
            <a:extLst>
              <a:ext uri="{FF2B5EF4-FFF2-40B4-BE49-F238E27FC236}">
                <a16:creationId xmlns:a16="http://schemas.microsoft.com/office/drawing/2014/main" id="{AC927A90-B059-B562-53A3-6B26ED0A94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72D28A-3692-C2AB-7C41-F06A0EB40B46}"/>
              </a:ext>
            </a:extLst>
          </p:cNvPr>
          <p:cNvSpPr>
            <a:spLocks noGrp="1"/>
          </p:cNvSpPr>
          <p:nvPr>
            <p:ph type="sldNum" sz="quarter" idx="12"/>
          </p:nvPr>
        </p:nvSpPr>
        <p:spPr/>
        <p:txBody>
          <a:bodyPr/>
          <a:lstStyle/>
          <a:p>
            <a:fld id="{6D9852F8-2BB6-476B-AF78-17F324BD2DA1}" type="slidenum">
              <a:rPr lang="en-US" smtClean="0"/>
              <a:t>‹#›</a:t>
            </a:fld>
            <a:endParaRPr lang="en-US"/>
          </a:p>
        </p:txBody>
      </p:sp>
    </p:spTree>
    <p:extLst>
      <p:ext uri="{BB962C8B-B14F-4D97-AF65-F5344CB8AC3E}">
        <p14:creationId xmlns:p14="http://schemas.microsoft.com/office/powerpoint/2010/main" val="48760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168B70-8BA5-84CB-C4F0-6C80B0EAEC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E65C0F-16AD-1B66-C35E-883A92C418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318D55-B75A-231E-26FF-276B615301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A0BF0F-B264-4058-A24B-D469053B8564}" type="datetimeFigureOut">
              <a:rPr lang="en-US" smtClean="0"/>
              <a:t>1/4/2024</a:t>
            </a:fld>
            <a:endParaRPr lang="en-US"/>
          </a:p>
        </p:txBody>
      </p:sp>
      <p:sp>
        <p:nvSpPr>
          <p:cNvPr id="5" name="Footer Placeholder 4">
            <a:extLst>
              <a:ext uri="{FF2B5EF4-FFF2-40B4-BE49-F238E27FC236}">
                <a16:creationId xmlns:a16="http://schemas.microsoft.com/office/drawing/2014/main" id="{3839BB4E-FD64-0726-542B-C95164F4FA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4480D3F-36AD-2B9D-12E5-0EF399087D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9852F8-2BB6-476B-AF78-17F324BD2DA1}" type="slidenum">
              <a:rPr lang="en-US" smtClean="0"/>
              <a:t>‹#›</a:t>
            </a:fld>
            <a:endParaRPr lang="en-US"/>
          </a:p>
        </p:txBody>
      </p:sp>
    </p:spTree>
    <p:extLst>
      <p:ext uri="{BB962C8B-B14F-4D97-AF65-F5344CB8AC3E}">
        <p14:creationId xmlns:p14="http://schemas.microsoft.com/office/powerpoint/2010/main" val="32555341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blog.dnevnik.hr/robinandrews/2020/02/1632276946/initial-aid-for-intense-pain-from-a-pulled-lowerback-muscle-mass.html" TargetMode="External"/><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www.webmd.com/pain-management/guide/pain-types-and-classifications"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1417A-EDDD-FCA2-D8E3-FF08C42033C8}"/>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A23931A3-A50D-65BE-8D47-FC6EB458F29B}"/>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443B47D0-32B8-E68B-9D21-4D9198AFBE6A}"/>
              </a:ext>
            </a:extLst>
          </p:cNvPr>
          <p:cNvPicPr>
            <a:picLocks noChangeAspect="1"/>
          </p:cNvPicPr>
          <p:nvPr/>
        </p:nvPicPr>
        <p:blipFill rotWithShape="1">
          <a:blip r:embed="rId2">
            <a:extLst>
              <a:ext uri="{28A0092B-C50C-407E-A947-70E740481C1C}">
                <a14:useLocalDpi xmlns:a14="http://schemas.microsoft.com/office/drawing/2010/main" val="0"/>
              </a:ext>
            </a:extLst>
          </a:blip>
          <a:srcRect l="4176"/>
          <a:stretch/>
        </p:blipFill>
        <p:spPr>
          <a:xfrm>
            <a:off x="298938" y="0"/>
            <a:ext cx="11764108" cy="6858000"/>
          </a:xfrm>
          <a:prstGeom prst="rect">
            <a:avLst/>
          </a:prstGeom>
        </p:spPr>
      </p:pic>
    </p:spTree>
    <p:extLst>
      <p:ext uri="{BB962C8B-B14F-4D97-AF65-F5344CB8AC3E}">
        <p14:creationId xmlns:p14="http://schemas.microsoft.com/office/powerpoint/2010/main" val="32441469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236473-213A-10AD-3B9E-2ADEF0C2AC07}"/>
              </a:ext>
            </a:extLst>
          </p:cNvPr>
          <p:cNvSpPr>
            <a:spLocks noGrp="1"/>
          </p:cNvSpPr>
          <p:nvPr>
            <p:ph idx="1"/>
          </p:nvPr>
        </p:nvSpPr>
        <p:spPr>
          <a:xfrm>
            <a:off x="1189264" y="1248824"/>
            <a:ext cx="9813472" cy="5159926"/>
          </a:xfrm>
        </p:spPr>
        <p:txBody>
          <a:bodyPr>
            <a:normAutofit/>
          </a:bodyPr>
          <a:lstStyle/>
          <a:p>
            <a:pPr algn="just"/>
            <a:r>
              <a:rPr lang="en-US" sz="3200" dirty="0">
                <a:latin typeface="Times New Roman" panose="02020603050405020304" pitchFamily="18" charset="0"/>
                <a:ea typeface="Calibri" panose="020F0502020204030204" pitchFamily="34" charset="0"/>
                <a:cs typeface="Times New Roman" panose="02020603050405020304" pitchFamily="18" charset="0"/>
              </a:rPr>
              <a:t>Our individual pain perception can vary at different times, even in response to the identical stimulus. For example, an athletes during competition may not be able to feel the tissue injury of a cut or a bruise until the competition has finished. We may feel more or less pain depending on our mood, sleep pattern, hunger or activity.</a:t>
            </a:r>
          </a:p>
          <a:p>
            <a:pPr algn="just"/>
            <a:endParaRPr lang="en-US" sz="3200" dirty="0"/>
          </a:p>
        </p:txBody>
      </p:sp>
    </p:spTree>
    <p:extLst>
      <p:ext uri="{BB962C8B-B14F-4D97-AF65-F5344CB8AC3E}">
        <p14:creationId xmlns:p14="http://schemas.microsoft.com/office/powerpoint/2010/main" val="2424070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E17DF-AB53-4B35-8DB3-7B3875DBCECA}"/>
              </a:ext>
            </a:extLst>
          </p:cNvPr>
          <p:cNvSpPr>
            <a:spLocks noGrp="1"/>
          </p:cNvSpPr>
          <p:nvPr>
            <p:ph type="title"/>
          </p:nvPr>
        </p:nvSpPr>
        <p:spPr>
          <a:xfrm>
            <a:off x="258503" y="162046"/>
            <a:ext cx="10515600" cy="1325563"/>
          </a:xfrm>
        </p:spPr>
        <p:txBody>
          <a:bodyPr/>
          <a:lstStyle/>
          <a:p>
            <a:pPr algn="ctr"/>
            <a:r>
              <a:rPr lang="en-US" b="1" u="sng" dirty="0">
                <a:latin typeface="Times New Roman" panose="02020603050405020304" pitchFamily="18" charset="0"/>
                <a:ea typeface="Calibri" panose="020F0502020204030204" pitchFamily="34" charset="0"/>
                <a:cs typeface="Times New Roman" panose="02020603050405020304" pitchFamily="18" charset="0"/>
              </a:rPr>
              <a:t>Nature of the Pain</a:t>
            </a:r>
            <a:br>
              <a:rPr lang="en-US" u="sng" dirty="0">
                <a:latin typeface="Times New Roman" panose="02020603050405020304" pitchFamily="18" charset="0"/>
                <a:ea typeface="Calibri" panose="020F0502020204030204" pitchFamily="34" charset="0"/>
                <a:cs typeface="Times New Roman" panose="02020603050405020304" pitchFamily="18" charset="0"/>
              </a:rPr>
            </a:br>
            <a:endParaRPr lang="en-US"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25131D1-D9FD-E670-EA5F-A5499EADF5E9}"/>
              </a:ext>
            </a:extLst>
          </p:cNvPr>
          <p:cNvSpPr>
            <a:spLocks noGrp="1"/>
          </p:cNvSpPr>
          <p:nvPr>
            <p:ph idx="1"/>
          </p:nvPr>
        </p:nvSpPr>
        <p:spPr>
          <a:xfrm>
            <a:off x="767443" y="1171730"/>
            <a:ext cx="10515600" cy="4514539"/>
          </a:xfrm>
        </p:spPr>
        <p:txBody>
          <a:bodyPr>
            <a:noAutofit/>
          </a:bodyPr>
          <a:lstStyle/>
          <a:p>
            <a:pPr marR="0" lvl="0" algn="just">
              <a:lnSpc>
                <a:spcPct val="115000"/>
              </a:lnSpc>
              <a:spcBef>
                <a:spcPts val="0"/>
              </a:spcBef>
              <a:spcAft>
                <a:spcPts val="0"/>
              </a:spcAft>
            </a:pPr>
            <a:r>
              <a:rPr lang="en-US" sz="3200" dirty="0">
                <a:latin typeface="Times New Roman" panose="02020603050405020304" pitchFamily="18" charset="0"/>
                <a:ea typeface="Calibri" panose="020F0502020204030204" pitchFamily="34" charset="0"/>
                <a:cs typeface="Times New Roman" panose="02020603050405020304" pitchFamily="18" charset="0"/>
              </a:rPr>
              <a:t>Pain is subjective and highly individualized.</a:t>
            </a:r>
          </a:p>
          <a:p>
            <a:pPr marR="0" lvl="0" algn="just">
              <a:lnSpc>
                <a:spcPct val="115000"/>
              </a:lnSpc>
              <a:spcBef>
                <a:spcPts val="0"/>
              </a:spcBef>
              <a:spcAft>
                <a:spcPts val="0"/>
              </a:spcAft>
            </a:pPr>
            <a:endParaRPr lang="en-US" sz="32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Bef>
                <a:spcPts val="0"/>
              </a:spcBef>
            </a:pPr>
            <a:r>
              <a:rPr lang="en-US" sz="3200" dirty="0">
                <a:latin typeface="Times New Roman" panose="02020603050405020304" pitchFamily="18" charset="0"/>
                <a:ea typeface="Calibri" panose="020F0502020204030204" pitchFamily="34" charset="0"/>
                <a:cs typeface="Times New Roman" panose="02020603050405020304" pitchFamily="18" charset="0"/>
              </a:rPr>
              <a:t>The pain experience is complex, involving physical, emotional and cognitive components.</a:t>
            </a:r>
          </a:p>
          <a:p>
            <a:pPr algn="just">
              <a:lnSpc>
                <a:spcPct val="115000"/>
              </a:lnSpc>
              <a:spcBef>
                <a:spcPts val="0"/>
              </a:spcBef>
            </a:pPr>
            <a:endParaRPr lang="en-US" sz="32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Bef>
                <a:spcPts val="0"/>
              </a:spcBef>
            </a:pPr>
            <a:r>
              <a:rPr lang="en-US" sz="3200" dirty="0">
                <a:latin typeface="Times New Roman" panose="02020603050405020304" pitchFamily="18" charset="0"/>
                <a:ea typeface="Calibri" panose="020F0502020204030204" pitchFamily="34" charset="0"/>
                <a:cs typeface="Times New Roman" panose="02020603050405020304" pitchFamily="18" charset="0"/>
              </a:rPr>
              <a:t>Pain interferes with personal relationship and influences the meaning of life.</a:t>
            </a:r>
          </a:p>
          <a:p>
            <a:pPr algn="just">
              <a:lnSpc>
                <a:spcPct val="115000"/>
              </a:lnSpc>
              <a:spcBef>
                <a:spcPts val="0"/>
              </a:spcBef>
            </a:pPr>
            <a:endParaRPr lang="en-US" sz="3200" dirty="0">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3200" dirty="0">
                <a:latin typeface="Times New Roman" panose="02020603050405020304" pitchFamily="18" charset="0"/>
                <a:cs typeface="Times New Roman" panose="02020603050405020304" pitchFamily="18" charset="0"/>
              </a:rPr>
              <a:t>Cannot be objectively measured.</a:t>
            </a:r>
          </a:p>
        </p:txBody>
      </p:sp>
    </p:spTree>
    <p:extLst>
      <p:ext uri="{BB962C8B-B14F-4D97-AF65-F5344CB8AC3E}">
        <p14:creationId xmlns:p14="http://schemas.microsoft.com/office/powerpoint/2010/main" val="4183902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3E9D3-4B8D-BD2C-97F3-6C692B299420}"/>
              </a:ext>
            </a:extLst>
          </p:cNvPr>
          <p:cNvSpPr>
            <a:spLocks noGrp="1"/>
          </p:cNvSpPr>
          <p:nvPr>
            <p:ph type="title"/>
          </p:nvPr>
        </p:nvSpPr>
        <p:spPr>
          <a:xfrm>
            <a:off x="539621" y="887639"/>
            <a:ext cx="10515600" cy="1325563"/>
          </a:xfrm>
        </p:spPr>
        <p:txBody>
          <a:bodyPr/>
          <a:lstStyle/>
          <a:p>
            <a:pPr algn="ctr"/>
            <a:r>
              <a:rPr lang="en-US" b="1" u="sng" dirty="0">
                <a:latin typeface="Times New Roman" panose="02020603050405020304" pitchFamily="18" charset="0"/>
                <a:ea typeface="Calibri" panose="020F0502020204030204" pitchFamily="34" charset="0"/>
                <a:cs typeface="Times New Roman" panose="02020603050405020304" pitchFamily="18" charset="0"/>
              </a:rPr>
              <a:t>TYPES OF PAIN</a:t>
            </a:r>
            <a:br>
              <a:rPr lang="en-US" b="1" u="sng" dirty="0">
                <a:latin typeface="Times New Roman" panose="02020603050405020304" pitchFamily="18" charset="0"/>
                <a:ea typeface="Calibri" panose="020F0502020204030204" pitchFamily="34" charset="0"/>
                <a:cs typeface="Times New Roman" panose="02020603050405020304" pitchFamily="18" charset="0"/>
              </a:rPr>
            </a:br>
            <a:endParaRPr lang="en-US" b="1"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A6CBCBD-CFF3-D58B-41D1-C74052C09C7B}"/>
              </a:ext>
            </a:extLst>
          </p:cNvPr>
          <p:cNvSpPr>
            <a:spLocks noGrp="1"/>
          </p:cNvSpPr>
          <p:nvPr>
            <p:ph idx="1"/>
          </p:nvPr>
        </p:nvSpPr>
        <p:spPr>
          <a:xfrm>
            <a:off x="959498" y="2506662"/>
            <a:ext cx="10515600" cy="3129028"/>
          </a:xfrm>
        </p:spPr>
        <p:txBody>
          <a:bodyPr>
            <a:normAutofit/>
          </a:bodyPr>
          <a:lstStyle/>
          <a:p>
            <a:pPr algn="just"/>
            <a:r>
              <a:rPr lang="en-US" sz="3200" dirty="0">
                <a:latin typeface="Times New Roman" panose="02020603050405020304" pitchFamily="18" charset="0"/>
                <a:ea typeface="Calibri" panose="020F0502020204030204" pitchFamily="34" charset="0"/>
                <a:cs typeface="Times New Roman" panose="02020603050405020304" pitchFamily="18" charset="0"/>
              </a:rPr>
              <a:t>Pain is classified in various ways. It can be classified according to its duration, location, and etiology. The basic categories of pain are generally recognized acute pain, chronic pain and cancer related pain.</a:t>
            </a:r>
          </a:p>
          <a:p>
            <a:pPr algn="just"/>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3987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79055A-963C-9D6C-290B-4BE32A67683B}"/>
              </a:ext>
            </a:extLst>
          </p:cNvPr>
          <p:cNvSpPr>
            <a:spLocks noGrp="1"/>
          </p:cNvSpPr>
          <p:nvPr>
            <p:ph idx="1"/>
          </p:nvPr>
        </p:nvSpPr>
        <p:spPr>
          <a:xfrm>
            <a:off x="292508" y="241951"/>
            <a:ext cx="10662557" cy="5248987"/>
          </a:xfrm>
        </p:spPr>
        <p:txBody>
          <a:bodyPr>
            <a:noAutofit/>
          </a:bodyPr>
          <a:lstStyle/>
          <a:p>
            <a:pPr marL="742950" marR="0" lvl="0" indent="-742950" algn="just">
              <a:lnSpc>
                <a:spcPct val="115000"/>
              </a:lnSpc>
              <a:spcBef>
                <a:spcPts val="0"/>
              </a:spcBef>
              <a:spcAft>
                <a:spcPts val="1000"/>
              </a:spcAft>
              <a:buAutoNum type="arabicPeriod"/>
            </a:pPr>
            <a:r>
              <a:rPr lang="en-US" sz="3200" b="1" u="sng" dirty="0">
                <a:latin typeface="Times New Roman" panose="02020603050405020304" pitchFamily="18" charset="0"/>
                <a:ea typeface="Calibri" panose="020F0502020204030204" pitchFamily="34" charset="0"/>
                <a:cs typeface="Times New Roman" panose="02020603050405020304" pitchFamily="18" charset="0"/>
              </a:rPr>
              <a:t>Based on duration and intensity</a:t>
            </a:r>
          </a:p>
          <a:p>
            <a:pPr marL="742950" marR="0" lvl="0" indent="-742950" algn="just">
              <a:lnSpc>
                <a:spcPct val="115000"/>
              </a:lnSpc>
              <a:spcBef>
                <a:spcPts val="0"/>
              </a:spcBef>
              <a:spcAft>
                <a:spcPts val="1000"/>
              </a:spcAft>
              <a:buAutoNum type="arabicPeriod"/>
            </a:pPr>
            <a:endParaRPr lang="en-US" sz="3200" b="1" u="sng"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1000"/>
              </a:spcAft>
              <a:buFont typeface="Wingdings" panose="05000000000000000000" pitchFamily="2" charset="2"/>
              <a:buChar char=""/>
            </a:pPr>
            <a:r>
              <a:rPr lang="en-US" sz="3200" b="1" dirty="0">
                <a:latin typeface="Times New Roman" panose="02020603050405020304" pitchFamily="18" charset="0"/>
                <a:ea typeface="Calibri" panose="020F0502020204030204" pitchFamily="34" charset="0"/>
                <a:cs typeface="Times New Roman" panose="02020603050405020304" pitchFamily="18" charset="0"/>
              </a:rPr>
              <a:t>Acute pain</a:t>
            </a:r>
          </a:p>
          <a:p>
            <a:pPr marL="0" marR="0" lvl="0" indent="0" algn="just">
              <a:lnSpc>
                <a:spcPct val="115000"/>
              </a:lnSpc>
              <a:spcBef>
                <a:spcPts val="0"/>
              </a:spcBef>
              <a:spcAft>
                <a:spcPts val="1000"/>
              </a:spcAft>
              <a:buNone/>
            </a:pPr>
            <a:r>
              <a:rPr lang="en-US" sz="3200" b="1" dirty="0">
                <a:latin typeface="Times New Roman" panose="02020603050405020304" pitchFamily="18" charset="0"/>
                <a:ea typeface="Calibri" panose="020F0502020204030204" pitchFamily="34" charset="0"/>
                <a:cs typeface="Times New Roman" panose="02020603050405020304" pitchFamily="18" charset="0"/>
              </a:rPr>
              <a:t>          </a:t>
            </a:r>
            <a:r>
              <a:rPr lang="en-US" sz="3200" dirty="0">
                <a:latin typeface="Times New Roman" panose="02020603050405020304" pitchFamily="18" charset="0"/>
                <a:ea typeface="Calibri" panose="020F0502020204030204" pitchFamily="34" charset="0"/>
                <a:cs typeface="Times New Roman" panose="02020603050405020304" pitchFamily="18" charset="0"/>
              </a:rPr>
              <a:t>It is an episode of the pain that last from split of second to 6 months. The major features are  :</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Wingdings" panose="05000000000000000000" pitchFamily="2" charset="2"/>
              <a:buChar char=""/>
            </a:pPr>
            <a:r>
              <a:rPr lang="en-US" sz="3200" dirty="0">
                <a:latin typeface="Times New Roman" panose="02020603050405020304" pitchFamily="18" charset="0"/>
                <a:ea typeface="Calibri" panose="020F0502020204030204" pitchFamily="34" charset="0"/>
                <a:cs typeface="Times New Roman" panose="02020603050405020304" pitchFamily="18" charset="0"/>
              </a:rPr>
              <a:t>Protective</a:t>
            </a:r>
          </a:p>
          <a:p>
            <a:pPr marL="342900" marR="0" lvl="0" indent="-342900" algn="just">
              <a:lnSpc>
                <a:spcPct val="115000"/>
              </a:lnSpc>
              <a:spcBef>
                <a:spcPts val="0"/>
              </a:spcBef>
              <a:spcAft>
                <a:spcPts val="0"/>
              </a:spcAft>
              <a:buFont typeface="Wingdings" panose="05000000000000000000" pitchFamily="2" charset="2"/>
              <a:buChar char=""/>
            </a:pP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Wingdings" panose="05000000000000000000" pitchFamily="2" charset="2"/>
              <a:buChar char=""/>
            </a:pPr>
            <a:r>
              <a:rPr lang="en-US" sz="3200" dirty="0">
                <a:latin typeface="Times New Roman" panose="02020603050405020304" pitchFamily="18" charset="0"/>
                <a:ea typeface="Calibri" panose="020F0502020204030204" pitchFamily="34" charset="0"/>
                <a:cs typeface="Times New Roman" panose="02020603050405020304" pitchFamily="18" charset="0"/>
              </a:rPr>
              <a:t>Has identifiable cause</a:t>
            </a:r>
          </a:p>
          <a:p>
            <a:pPr marL="342900" marR="0" lvl="0" indent="-342900" algn="just">
              <a:lnSpc>
                <a:spcPct val="115000"/>
              </a:lnSpc>
              <a:spcBef>
                <a:spcPts val="0"/>
              </a:spcBef>
              <a:spcAft>
                <a:spcPts val="0"/>
              </a:spcAft>
              <a:buFont typeface="Wingdings" panose="05000000000000000000" pitchFamily="2" charset="2"/>
              <a:buChar char=""/>
            </a:pP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Wingdings" panose="05000000000000000000" pitchFamily="2" charset="2"/>
              <a:buChar char=""/>
            </a:pPr>
            <a:r>
              <a:rPr lang="en-US" sz="3200" dirty="0">
                <a:latin typeface="Times New Roman" panose="02020603050405020304" pitchFamily="18" charset="0"/>
                <a:ea typeface="Calibri" panose="020F0502020204030204" pitchFamily="34" charset="0"/>
                <a:cs typeface="Times New Roman" panose="02020603050405020304" pitchFamily="18" charset="0"/>
              </a:rPr>
              <a:t>Has limited tissue damage and emotional response </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914400" marR="0" algn="just">
              <a:lnSpc>
                <a:spcPct val="115000"/>
              </a:lnSpc>
              <a:spcBef>
                <a:spcPts val="0"/>
              </a:spcBef>
              <a:spcAft>
                <a:spcPts val="0"/>
              </a:spcAft>
            </a:pPr>
            <a:endParaRPr lang="en-US" sz="3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42727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AF37D4-AA87-4C22-8553-B1B3CD10F001}"/>
              </a:ext>
            </a:extLst>
          </p:cNvPr>
          <p:cNvSpPr>
            <a:spLocks noGrp="1"/>
          </p:cNvSpPr>
          <p:nvPr>
            <p:ph idx="1"/>
          </p:nvPr>
        </p:nvSpPr>
        <p:spPr>
          <a:xfrm>
            <a:off x="979714" y="567159"/>
            <a:ext cx="10417629" cy="6041985"/>
          </a:xfrm>
        </p:spPr>
        <p:txBody>
          <a:bodyPr>
            <a:normAutofit/>
          </a:bodyPr>
          <a:lstStyle/>
          <a:p>
            <a:pPr marL="342900" marR="0" lvl="0" indent="-342900" algn="just">
              <a:lnSpc>
                <a:spcPct val="115000"/>
              </a:lnSpc>
              <a:spcBef>
                <a:spcPts val="0"/>
              </a:spcBef>
              <a:spcAft>
                <a:spcPts val="0"/>
              </a:spcAft>
              <a:buFont typeface="Wingdings" panose="05000000000000000000" pitchFamily="2" charset="2"/>
              <a:buChar char=""/>
            </a:pPr>
            <a:r>
              <a:rPr lang="en-US" sz="3200" dirty="0">
                <a:latin typeface="Times New Roman" panose="02020603050405020304" pitchFamily="18" charset="0"/>
                <a:ea typeface="Calibri" panose="020F0502020204030204" pitchFamily="34" charset="0"/>
                <a:cs typeface="Times New Roman" panose="02020603050405020304" pitchFamily="18" charset="0"/>
              </a:rPr>
              <a:t>Eventually resolves with or without treatment after healing of damaged area.</a:t>
            </a:r>
          </a:p>
          <a:p>
            <a:pPr marL="342900" marR="0" lvl="0" indent="-342900" algn="just">
              <a:lnSpc>
                <a:spcPct val="115000"/>
              </a:lnSpc>
              <a:spcBef>
                <a:spcPts val="0"/>
              </a:spcBef>
              <a:spcAft>
                <a:spcPts val="0"/>
              </a:spcAft>
              <a:buFont typeface="Wingdings" panose="05000000000000000000" pitchFamily="2" charset="2"/>
              <a:buChar char=""/>
            </a:pPr>
            <a:endParaRPr lang="en-US" sz="32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Wingdings" panose="05000000000000000000" pitchFamily="2" charset="2"/>
              <a:buChar char=""/>
            </a:pPr>
            <a:r>
              <a:rPr lang="en-US" sz="3200" dirty="0">
                <a:latin typeface="Times New Roman" panose="02020603050405020304" pitchFamily="18" charset="0"/>
                <a:ea typeface="Calibri" panose="020F0502020204030204" pitchFamily="34" charset="0"/>
                <a:cs typeface="Times New Roman" panose="02020603050405020304" pitchFamily="18" charset="0"/>
              </a:rPr>
              <a:t>Unrelieved acute pain can progress to chronic, so need an management. </a:t>
            </a:r>
          </a:p>
          <a:p>
            <a:pPr marL="342900" marR="0" lvl="0" indent="-342900" algn="just">
              <a:lnSpc>
                <a:spcPct val="115000"/>
              </a:lnSpc>
              <a:spcBef>
                <a:spcPts val="0"/>
              </a:spcBef>
              <a:spcAft>
                <a:spcPts val="0"/>
              </a:spcAft>
              <a:buFont typeface="Wingdings" panose="05000000000000000000" pitchFamily="2" charset="2"/>
              <a:buChar char=""/>
            </a:pPr>
            <a:endParaRPr lang="en-US" sz="32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Wingdings" panose="05000000000000000000" pitchFamily="2" charset="2"/>
              <a:buChar char=""/>
            </a:pPr>
            <a:r>
              <a:rPr lang="en-US" sz="3200" dirty="0">
                <a:latin typeface="Times New Roman" panose="02020603050405020304" pitchFamily="18" charset="0"/>
                <a:ea typeface="Calibri" panose="020F0502020204030204" pitchFamily="34" charset="0"/>
                <a:cs typeface="Times New Roman" panose="02020603050405020304" pitchFamily="18" charset="0"/>
              </a:rPr>
              <a:t>Acute pain causes vital signs changes, diaphoresis, anxiety</a:t>
            </a:r>
          </a:p>
          <a:p>
            <a:pPr marL="342900" marR="0" lvl="0" indent="-342900" algn="just">
              <a:lnSpc>
                <a:spcPct val="115000"/>
              </a:lnSpc>
              <a:spcBef>
                <a:spcPts val="0"/>
              </a:spcBef>
              <a:spcAft>
                <a:spcPts val="0"/>
              </a:spcAft>
              <a:buFont typeface="Wingdings" panose="05000000000000000000" pitchFamily="2" charset="2"/>
              <a:buChar char=""/>
            </a:pPr>
            <a:endParaRPr lang="en-US" sz="32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Wingdings" panose="05000000000000000000" pitchFamily="2" charset="2"/>
              <a:buChar char=""/>
            </a:pPr>
            <a:r>
              <a:rPr lang="en-US" sz="3200" dirty="0">
                <a:latin typeface="Times New Roman" panose="02020603050405020304" pitchFamily="18" charset="0"/>
                <a:ea typeface="Calibri" panose="020F0502020204030204" pitchFamily="34" charset="0"/>
                <a:cs typeface="Times New Roman" panose="02020603050405020304" pitchFamily="18" charset="0"/>
              </a:rPr>
              <a:t>Example: fracture pain, headache in meningitis etc.</a:t>
            </a:r>
          </a:p>
          <a:p>
            <a:pPr algn="just"/>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7129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C2E76-B097-BB13-2AA2-1836780EA381}"/>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DA75F19C-4C38-4B9F-8592-3437400065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2992" y="365125"/>
            <a:ext cx="8023123" cy="5646891"/>
          </a:xfrm>
        </p:spPr>
      </p:pic>
    </p:spTree>
    <p:extLst>
      <p:ext uri="{BB962C8B-B14F-4D97-AF65-F5344CB8AC3E}">
        <p14:creationId xmlns:p14="http://schemas.microsoft.com/office/powerpoint/2010/main" val="2708773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87A01-D073-3B78-5219-5E6DCD88913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B974B3E9-B53B-6676-4CB3-024D8BD4201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2360"/>
          <a:stretch/>
        </p:blipFill>
        <p:spPr>
          <a:xfrm>
            <a:off x="3274142" y="99654"/>
            <a:ext cx="5112773" cy="6322142"/>
          </a:xfrm>
        </p:spPr>
      </p:pic>
    </p:spTree>
    <p:extLst>
      <p:ext uri="{BB962C8B-B14F-4D97-AF65-F5344CB8AC3E}">
        <p14:creationId xmlns:p14="http://schemas.microsoft.com/office/powerpoint/2010/main" val="35676522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E2312-C40C-4D45-20E0-2D7DF8082336}"/>
              </a:ext>
            </a:extLst>
          </p:cNvPr>
          <p:cNvSpPr>
            <a:spLocks noGrp="1"/>
          </p:cNvSpPr>
          <p:nvPr>
            <p:ph type="title"/>
          </p:nvPr>
        </p:nvSpPr>
        <p:spPr>
          <a:xfrm>
            <a:off x="979713" y="134773"/>
            <a:ext cx="9863836" cy="1325563"/>
          </a:xfrm>
        </p:spPr>
        <p:txBody>
          <a:bodyPr>
            <a:noAutofit/>
          </a:bodyPr>
          <a:lstStyle/>
          <a:p>
            <a:pPr marL="571500" indent="-571500">
              <a:buFont typeface="Wingdings" panose="05000000000000000000" pitchFamily="2" charset="2"/>
              <a:buChar char="v"/>
            </a:pPr>
            <a:r>
              <a:rPr lang="en-US" sz="3200" b="1" dirty="0">
                <a:latin typeface="Times New Roman" panose="02020603050405020304" pitchFamily="18" charset="0"/>
                <a:ea typeface="Calibri" panose="020F0502020204030204" pitchFamily="34" charset="0"/>
                <a:cs typeface="Times New Roman" panose="02020603050405020304" pitchFamily="18" charset="0"/>
              </a:rPr>
              <a:t>Chronic pain</a:t>
            </a:r>
            <a:br>
              <a:rPr lang="en-US" sz="3200" dirty="0">
                <a:latin typeface="Calibri" panose="020F0502020204030204" pitchFamily="34" charset="0"/>
                <a:ea typeface="Calibri" panose="020F0502020204030204" pitchFamily="34" charset="0"/>
                <a:cs typeface="Times New Roman" panose="02020603050405020304" pitchFamily="18" charset="0"/>
              </a:rPr>
            </a:br>
            <a:br>
              <a:rPr lang="en-US" sz="3200" dirty="0">
                <a:latin typeface="Calibri" panose="020F0502020204030204" pitchFamily="34" charset="0"/>
                <a:ea typeface="Calibri" panose="020F0502020204030204" pitchFamily="34" charset="0"/>
                <a:cs typeface="Times New Roman" panose="02020603050405020304" pitchFamily="18" charset="0"/>
              </a:rPr>
            </a:br>
            <a:endParaRPr lang="en-US" sz="3200" dirty="0"/>
          </a:p>
        </p:txBody>
      </p:sp>
      <p:sp>
        <p:nvSpPr>
          <p:cNvPr id="3" name="Content Placeholder 2">
            <a:extLst>
              <a:ext uri="{FF2B5EF4-FFF2-40B4-BE49-F238E27FC236}">
                <a16:creationId xmlns:a16="http://schemas.microsoft.com/office/drawing/2014/main" id="{978F5089-16A6-B1FC-D64D-D77133CE2A19}"/>
              </a:ext>
            </a:extLst>
          </p:cNvPr>
          <p:cNvSpPr>
            <a:spLocks noGrp="1"/>
          </p:cNvSpPr>
          <p:nvPr>
            <p:ph idx="1"/>
          </p:nvPr>
        </p:nvSpPr>
        <p:spPr>
          <a:xfrm>
            <a:off x="881391" y="666757"/>
            <a:ext cx="10780165" cy="4351338"/>
          </a:xfrm>
        </p:spPr>
        <p:txBody>
          <a:bodyPr>
            <a:noAutofit/>
          </a:bodyPr>
          <a:lstStyle/>
          <a:p>
            <a:pPr marL="0" marR="0" lvl="0" indent="0" algn="just">
              <a:lnSpc>
                <a:spcPct val="115000"/>
              </a:lnSpc>
              <a:spcBef>
                <a:spcPts val="0"/>
              </a:spcBef>
              <a:spcAft>
                <a:spcPts val="0"/>
              </a:spcAft>
              <a:buNone/>
            </a:pPr>
            <a:r>
              <a:rPr lang="en-US" sz="3200" dirty="0">
                <a:latin typeface="Times New Roman" panose="02020603050405020304" pitchFamily="18" charset="0"/>
                <a:ea typeface="Calibri" panose="020F0502020204030204" pitchFamily="34" charset="0"/>
                <a:cs typeface="Times New Roman" panose="02020603050405020304" pitchFamily="18" charset="0"/>
              </a:rPr>
              <a:t>                   An episode of pain that lasts for 6 months or longer is chronic pain. The major features are:</a:t>
            </a:r>
          </a:p>
          <a:p>
            <a:pPr marL="0" marR="0" lvl="0" indent="0" algn="just">
              <a:lnSpc>
                <a:spcPct val="115000"/>
              </a:lnSpc>
              <a:spcBef>
                <a:spcPts val="0"/>
              </a:spcBef>
              <a:spcAft>
                <a:spcPts val="0"/>
              </a:spcAft>
              <a:buNone/>
            </a:pP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Wingdings" panose="05000000000000000000" pitchFamily="2" charset="2"/>
              <a:buChar char=""/>
            </a:pPr>
            <a:r>
              <a:rPr lang="en-US" sz="3200" dirty="0">
                <a:latin typeface="Times New Roman" panose="02020603050405020304" pitchFamily="18" charset="0"/>
                <a:ea typeface="Calibri" panose="020F0502020204030204" pitchFamily="34" charset="0"/>
                <a:cs typeface="Times New Roman" panose="02020603050405020304" pitchFamily="18" charset="0"/>
              </a:rPr>
              <a:t>Not protective </a:t>
            </a:r>
          </a:p>
          <a:p>
            <a:pPr marL="342900" marR="0" lvl="0" indent="-342900" algn="just">
              <a:lnSpc>
                <a:spcPct val="115000"/>
              </a:lnSpc>
              <a:spcBef>
                <a:spcPts val="0"/>
              </a:spcBef>
              <a:spcAft>
                <a:spcPts val="0"/>
              </a:spcAft>
              <a:buFont typeface="Wingdings" panose="05000000000000000000" pitchFamily="2" charset="2"/>
              <a:buChar char=""/>
            </a:pP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Wingdings" panose="05000000000000000000" pitchFamily="2" charset="2"/>
              <a:buChar char=""/>
            </a:pPr>
            <a:r>
              <a:rPr lang="en-US" sz="3200" dirty="0">
                <a:latin typeface="Times New Roman" panose="02020603050405020304" pitchFamily="18" charset="0"/>
                <a:ea typeface="Calibri" panose="020F0502020204030204" pitchFamily="34" charset="0"/>
                <a:cs typeface="Times New Roman" panose="02020603050405020304" pitchFamily="18" charset="0"/>
              </a:rPr>
              <a:t>Causes fatigue, depression, immobility, anorexia, weight loss , anger.</a:t>
            </a:r>
          </a:p>
          <a:p>
            <a:pPr marL="342900" marR="0" lvl="0" indent="-342900" algn="just">
              <a:lnSpc>
                <a:spcPct val="115000"/>
              </a:lnSpc>
              <a:spcBef>
                <a:spcPts val="0"/>
              </a:spcBef>
              <a:spcAft>
                <a:spcPts val="0"/>
              </a:spcAft>
              <a:buFont typeface="Wingdings" panose="05000000000000000000" pitchFamily="2" charset="2"/>
              <a:buChar char=""/>
            </a:pP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Wingdings" panose="05000000000000000000" pitchFamily="2" charset="2"/>
              <a:buChar char=""/>
            </a:pPr>
            <a:r>
              <a:rPr lang="en-US" sz="3200" dirty="0">
                <a:latin typeface="Times New Roman" panose="02020603050405020304" pitchFamily="18" charset="0"/>
                <a:ea typeface="Calibri" panose="020F0502020204030204" pitchFamily="34" charset="0"/>
                <a:cs typeface="Times New Roman" panose="02020603050405020304" pitchFamily="18" charset="0"/>
              </a:rPr>
              <a:t>Chronic pain creates both physical and psychological problems that affects whether person can engage into meaningful activities each days.</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algn="just"/>
            <a:endParaRPr lang="en-US" sz="3200" dirty="0"/>
          </a:p>
        </p:txBody>
      </p:sp>
    </p:spTree>
    <p:extLst>
      <p:ext uri="{BB962C8B-B14F-4D97-AF65-F5344CB8AC3E}">
        <p14:creationId xmlns:p14="http://schemas.microsoft.com/office/powerpoint/2010/main" val="42433646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F33694-0B87-D663-82A9-CC72703C5D88}"/>
              </a:ext>
            </a:extLst>
          </p:cNvPr>
          <p:cNvSpPr>
            <a:spLocks noGrp="1"/>
          </p:cNvSpPr>
          <p:nvPr>
            <p:ph idx="1"/>
          </p:nvPr>
        </p:nvSpPr>
        <p:spPr>
          <a:xfrm>
            <a:off x="1077686" y="1825625"/>
            <a:ext cx="10276114" cy="4351338"/>
          </a:xfrm>
        </p:spPr>
        <p:txBody>
          <a:bodyPr>
            <a:normAutofit/>
          </a:bodyPr>
          <a:lstStyle/>
          <a:p>
            <a:pPr marL="342900" marR="0" lvl="0" indent="-342900" algn="just">
              <a:lnSpc>
                <a:spcPct val="115000"/>
              </a:lnSpc>
              <a:spcBef>
                <a:spcPts val="0"/>
              </a:spcBef>
              <a:spcAft>
                <a:spcPts val="1000"/>
              </a:spcAft>
              <a:buFont typeface="Wingdings" panose="05000000000000000000" pitchFamily="2" charset="2"/>
              <a:buChar char=""/>
            </a:pPr>
            <a:r>
              <a:rPr lang="en-US" sz="3200" dirty="0">
                <a:latin typeface="Times New Roman" panose="02020603050405020304" pitchFamily="18" charset="0"/>
                <a:ea typeface="Calibri" panose="020F0502020204030204" pitchFamily="34" charset="0"/>
                <a:cs typeface="Times New Roman" panose="02020603050405020304" pitchFamily="18" charset="0"/>
              </a:rPr>
              <a:t>Pain can decrease persons strength, coordination and independence in addition to causing stress that may lead to depression.</a:t>
            </a:r>
          </a:p>
          <a:p>
            <a:pPr marL="0" marR="0" lvl="0" indent="0" algn="just">
              <a:lnSpc>
                <a:spcPct val="115000"/>
              </a:lnSpc>
              <a:spcBef>
                <a:spcPts val="0"/>
              </a:spcBef>
              <a:spcAft>
                <a:spcPts val="1000"/>
              </a:spcAft>
              <a:buNone/>
            </a:pPr>
            <a:endParaRPr lang="en-US" sz="32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1000"/>
              </a:spcAft>
              <a:buFont typeface="Wingdings" panose="05000000000000000000" pitchFamily="2" charset="2"/>
              <a:buChar char=""/>
            </a:pPr>
            <a:r>
              <a:rPr lang="en-US" sz="3200" dirty="0">
                <a:latin typeface="Times New Roman" panose="02020603050405020304" pitchFamily="18" charset="0"/>
                <a:ea typeface="Calibri" panose="020F0502020204030204" pitchFamily="34" charset="0"/>
                <a:cs typeface="Times New Roman" panose="02020603050405020304" pitchFamily="18" charset="0"/>
              </a:rPr>
              <a:t>Examples: low back pain, joint pain, nerve pain, migraine headache etc.</a:t>
            </a:r>
          </a:p>
          <a:p>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4776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B29F5-BC88-3C09-22EA-04CA9D616B2E}"/>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B8723563-3B61-0CB3-2EF8-AE8AD7214AE3}"/>
              </a:ext>
            </a:extLst>
          </p:cNvPr>
          <p:cNvPicPr>
            <a:picLocks noGrp="1" noChangeAspect="1"/>
          </p:cNvPicPr>
          <p:nvPr>
            <p:ph idx="1"/>
          </p:nvPr>
        </p:nvPicPr>
        <p:blipFill>
          <a:blip r:embed="rId2"/>
          <a:stretch>
            <a:fillRect/>
          </a:stretch>
        </p:blipFill>
        <p:spPr>
          <a:xfrm>
            <a:off x="1932214" y="365125"/>
            <a:ext cx="9073243" cy="6127750"/>
          </a:xfrm>
          <a:prstGeom prst="rect">
            <a:avLst/>
          </a:prstGeom>
        </p:spPr>
      </p:pic>
    </p:spTree>
    <p:extLst>
      <p:ext uri="{BB962C8B-B14F-4D97-AF65-F5344CB8AC3E}">
        <p14:creationId xmlns:p14="http://schemas.microsoft.com/office/powerpoint/2010/main" val="2657642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A19340F-7A0E-A3AF-B921-FB4FEA8333BD}"/>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 y="0"/>
            <a:ext cx="5556738" cy="6857999"/>
          </a:xfrm>
        </p:spPr>
      </p:pic>
      <p:pic>
        <p:nvPicPr>
          <p:cNvPr id="10" name="Picture 9">
            <a:extLst>
              <a:ext uri="{FF2B5EF4-FFF2-40B4-BE49-F238E27FC236}">
                <a16:creationId xmlns:a16="http://schemas.microsoft.com/office/drawing/2014/main" id="{BF665EA1-C63F-A753-56AD-E921F83C5A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1" name="TextBox 10">
            <a:extLst>
              <a:ext uri="{FF2B5EF4-FFF2-40B4-BE49-F238E27FC236}">
                <a16:creationId xmlns:a16="http://schemas.microsoft.com/office/drawing/2014/main" id="{8F381813-8F1F-2AD6-5AF6-BD02217B94F6}"/>
              </a:ext>
            </a:extLst>
          </p:cNvPr>
          <p:cNvSpPr txBox="1"/>
          <p:nvPr/>
        </p:nvSpPr>
        <p:spPr>
          <a:xfrm>
            <a:off x="4545529" y="-167148"/>
            <a:ext cx="3376246" cy="1323439"/>
          </a:xfrm>
          <a:prstGeom prst="rect">
            <a:avLst/>
          </a:prstGeom>
          <a:noFill/>
        </p:spPr>
        <p:txBody>
          <a:bodyPr wrap="square" rtlCol="0">
            <a:spAutoFit/>
          </a:bodyPr>
          <a:lstStyle/>
          <a:p>
            <a:r>
              <a:rPr lang="en-US" sz="8000" dirty="0">
                <a:latin typeface="Algerian" panose="04020705040A02060702" pitchFamily="82" charset="0"/>
              </a:rPr>
              <a:t>PAIN</a:t>
            </a:r>
          </a:p>
        </p:txBody>
      </p:sp>
    </p:spTree>
    <p:extLst>
      <p:ext uri="{BB962C8B-B14F-4D97-AF65-F5344CB8AC3E}">
        <p14:creationId xmlns:p14="http://schemas.microsoft.com/office/powerpoint/2010/main" val="2388347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9D5D2-5BFF-2413-4A61-5B86D881E67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006D635-4A8D-413B-A979-62DF3EE2A4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98233" y="365125"/>
            <a:ext cx="6027780" cy="6389636"/>
          </a:xfrm>
        </p:spPr>
      </p:pic>
    </p:spTree>
    <p:extLst>
      <p:ext uri="{BB962C8B-B14F-4D97-AF65-F5344CB8AC3E}">
        <p14:creationId xmlns:p14="http://schemas.microsoft.com/office/powerpoint/2010/main" val="27773781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DB747-5A61-30CE-0265-D950FEFE04F8}"/>
              </a:ext>
            </a:extLst>
          </p:cNvPr>
          <p:cNvSpPr>
            <a:spLocks noGrp="1"/>
          </p:cNvSpPr>
          <p:nvPr>
            <p:ph type="title"/>
          </p:nvPr>
        </p:nvSpPr>
        <p:spPr>
          <a:xfrm>
            <a:off x="1355270" y="179931"/>
            <a:ext cx="9419795" cy="1325563"/>
          </a:xfrm>
        </p:spPr>
        <p:txBody>
          <a:bodyPr/>
          <a:lstStyle/>
          <a:p>
            <a:r>
              <a:rPr lang="en-US" sz="3600" b="1" dirty="0">
                <a:latin typeface="Times New Roman" panose="02020603050405020304" pitchFamily="18" charset="0"/>
                <a:ea typeface="Calibri" panose="020F0502020204030204" pitchFamily="34" charset="0"/>
                <a:cs typeface="Times New Roman" panose="02020603050405020304" pitchFamily="18" charset="0"/>
              </a:rPr>
              <a:t>2.</a:t>
            </a:r>
            <a:r>
              <a:rPr lang="en-US" sz="3600" b="1" u="sng" dirty="0">
                <a:latin typeface="Times New Roman" panose="02020603050405020304" pitchFamily="18" charset="0"/>
                <a:ea typeface="Calibri" panose="020F0502020204030204" pitchFamily="34" charset="0"/>
                <a:cs typeface="Times New Roman" panose="02020603050405020304" pitchFamily="18" charset="0"/>
              </a:rPr>
              <a:t>On the basis of origin</a:t>
            </a:r>
            <a:br>
              <a:rPr lang="en-US" dirty="0">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2DC00022-3D17-D8AA-E277-7E53A33686DD}"/>
              </a:ext>
            </a:extLst>
          </p:cNvPr>
          <p:cNvSpPr>
            <a:spLocks noGrp="1"/>
          </p:cNvSpPr>
          <p:nvPr>
            <p:ph idx="1"/>
          </p:nvPr>
        </p:nvSpPr>
        <p:spPr>
          <a:xfrm>
            <a:off x="832756" y="1505494"/>
            <a:ext cx="10370573" cy="4351338"/>
          </a:xfrm>
        </p:spPr>
        <p:txBody>
          <a:bodyPr>
            <a:noAutofit/>
          </a:bodyPr>
          <a:lstStyle/>
          <a:p>
            <a:pPr marL="342900" marR="0" lvl="0" indent="-342900" algn="just">
              <a:lnSpc>
                <a:spcPct val="115000"/>
              </a:lnSpc>
              <a:spcBef>
                <a:spcPts val="0"/>
              </a:spcBef>
              <a:spcAft>
                <a:spcPts val="0"/>
              </a:spcAft>
              <a:buFont typeface="Wingdings" panose="05000000000000000000" pitchFamily="2" charset="2"/>
              <a:buChar char=""/>
            </a:pPr>
            <a:r>
              <a:rPr lang="en-US" sz="3200" b="1" dirty="0">
                <a:latin typeface="Times New Roman" panose="02020603050405020304" pitchFamily="18" charset="0"/>
                <a:ea typeface="Calibri" panose="020F0502020204030204" pitchFamily="34" charset="0"/>
                <a:cs typeface="Times New Roman" panose="02020603050405020304" pitchFamily="18" charset="0"/>
              </a:rPr>
              <a:t>Cutaneous pain</a:t>
            </a:r>
          </a:p>
          <a:p>
            <a:pPr marL="0" marR="0" lvl="0" indent="0" algn="just">
              <a:lnSpc>
                <a:spcPct val="115000"/>
              </a:lnSpc>
              <a:spcBef>
                <a:spcPts val="0"/>
              </a:spcBef>
              <a:spcAft>
                <a:spcPts val="0"/>
              </a:spcAft>
              <a:buNone/>
            </a:pP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457200" marR="0" algn="just">
              <a:lnSpc>
                <a:spcPct val="115000"/>
              </a:lnSpc>
              <a:spcBef>
                <a:spcPts val="0"/>
              </a:spcBef>
              <a:spcAft>
                <a:spcPts val="0"/>
              </a:spcAft>
            </a:pPr>
            <a:r>
              <a:rPr lang="en-US" sz="3200" dirty="0">
                <a:latin typeface="Times New Roman" panose="02020603050405020304" pitchFamily="18" charset="0"/>
                <a:ea typeface="Calibri" panose="020F0502020204030204" pitchFamily="34" charset="0"/>
                <a:cs typeface="Times New Roman" panose="02020603050405020304" pitchFamily="18" charset="0"/>
              </a:rPr>
              <a:t>It originates in the skin or subcutaneous tissue.</a:t>
            </a:r>
          </a:p>
          <a:p>
            <a:pPr marR="0" indent="0" algn="just">
              <a:lnSpc>
                <a:spcPct val="115000"/>
              </a:lnSpc>
              <a:spcBef>
                <a:spcPts val="0"/>
              </a:spcBef>
              <a:spcAft>
                <a:spcPts val="0"/>
              </a:spcAft>
              <a:buNone/>
            </a:pPr>
            <a:endParaRPr lang="en-US" sz="3200" dirty="0">
              <a:latin typeface="Times New Roman" panose="02020603050405020304" pitchFamily="18" charset="0"/>
              <a:ea typeface="Calibri" panose="020F0502020204030204" pitchFamily="34" charset="0"/>
              <a:cs typeface="Times New Roman" panose="02020603050405020304" pitchFamily="18" charset="0"/>
            </a:endParaRPr>
          </a:p>
          <a:p>
            <a:pPr marL="457200" algn="just">
              <a:lnSpc>
                <a:spcPct val="115000"/>
              </a:lnSpc>
              <a:spcBef>
                <a:spcPts val="0"/>
              </a:spcBef>
            </a:pPr>
            <a:r>
              <a:rPr lang="en-US" sz="3200" dirty="0">
                <a:latin typeface="Times New Roman" panose="02020603050405020304" pitchFamily="18" charset="0"/>
                <a:ea typeface="Calibri" panose="020F0502020204030204" pitchFamily="34" charset="0"/>
                <a:cs typeface="Times New Roman" panose="02020603050405020304" pitchFamily="18" charset="0"/>
              </a:rPr>
              <a:t> It can have a fast or slow onset.</a:t>
            </a:r>
          </a:p>
          <a:p>
            <a:pPr marL="457200" algn="just">
              <a:lnSpc>
                <a:spcPct val="115000"/>
              </a:lnSpc>
              <a:spcBef>
                <a:spcPts val="0"/>
              </a:spcBef>
            </a:pPr>
            <a:endParaRPr lang="en-US" sz="3200" dirty="0">
              <a:latin typeface="Times New Roman" panose="02020603050405020304" pitchFamily="18" charset="0"/>
              <a:ea typeface="Calibri" panose="020F0502020204030204" pitchFamily="34" charset="0"/>
              <a:cs typeface="Times New Roman" panose="02020603050405020304" pitchFamily="18" charset="0"/>
            </a:endParaRPr>
          </a:p>
          <a:p>
            <a:pPr marL="457200" marR="0" algn="just">
              <a:lnSpc>
                <a:spcPct val="115000"/>
              </a:lnSpc>
              <a:spcBef>
                <a:spcPts val="0"/>
              </a:spcBef>
              <a:spcAft>
                <a:spcPts val="0"/>
              </a:spcAft>
            </a:pPr>
            <a:r>
              <a:rPr lang="en-US" sz="3200" dirty="0" err="1">
                <a:latin typeface="Times New Roman" panose="02020603050405020304" pitchFamily="18" charset="0"/>
                <a:ea typeface="Calibri" panose="020F0502020204030204" pitchFamily="34" charset="0"/>
                <a:cs typeface="Times New Roman" panose="02020603050405020304" pitchFamily="18" charset="0"/>
              </a:rPr>
              <a:t>E.g</a:t>
            </a:r>
            <a:r>
              <a:rPr lang="en-US" sz="3200" dirty="0">
                <a:latin typeface="Times New Roman" panose="02020603050405020304" pitchFamily="18" charset="0"/>
                <a:ea typeface="Calibri" panose="020F0502020204030204" pitchFamily="34" charset="0"/>
                <a:cs typeface="Times New Roman" panose="02020603050405020304" pitchFamily="18" charset="0"/>
              </a:rPr>
              <a:t> cut causing a sharp, bright, burning pain. </a:t>
            </a:r>
          </a:p>
          <a:p>
            <a:pPr marR="0" indent="0" algn="just">
              <a:lnSpc>
                <a:spcPct val="115000"/>
              </a:lnSpc>
              <a:spcBef>
                <a:spcPts val="0"/>
              </a:spcBef>
              <a:spcAft>
                <a:spcPts val="0"/>
              </a:spcAft>
              <a:buNone/>
            </a:pP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algn="just"/>
            <a:endParaRPr lang="en-US" sz="3200" dirty="0"/>
          </a:p>
        </p:txBody>
      </p:sp>
    </p:spTree>
    <p:extLst>
      <p:ext uri="{BB962C8B-B14F-4D97-AF65-F5344CB8AC3E}">
        <p14:creationId xmlns:p14="http://schemas.microsoft.com/office/powerpoint/2010/main" val="15454376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296F6-F408-BFEF-C978-8492D0E994AD}"/>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47C33645-5026-A156-C4BB-1E5D72F7F4E6}"/>
              </a:ext>
            </a:extLst>
          </p:cNvPr>
          <p:cNvPicPr>
            <a:picLocks noGrp="1" noChangeAspect="1"/>
          </p:cNvPicPr>
          <p:nvPr>
            <p:ph idx="1"/>
          </p:nvPr>
        </p:nvPicPr>
        <p:blipFill>
          <a:blip r:embed="rId2"/>
          <a:stretch>
            <a:fillRect/>
          </a:stretch>
        </p:blipFill>
        <p:spPr>
          <a:xfrm>
            <a:off x="2349909" y="296299"/>
            <a:ext cx="7821561" cy="6084836"/>
          </a:xfrm>
          <a:prstGeom prst="rect">
            <a:avLst/>
          </a:prstGeom>
        </p:spPr>
      </p:pic>
    </p:spTree>
    <p:extLst>
      <p:ext uri="{BB962C8B-B14F-4D97-AF65-F5344CB8AC3E}">
        <p14:creationId xmlns:p14="http://schemas.microsoft.com/office/powerpoint/2010/main" val="2983565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BD95C9-D06F-9B07-ECA8-E8F05BBAB63E}"/>
              </a:ext>
            </a:extLst>
          </p:cNvPr>
          <p:cNvSpPr>
            <a:spLocks noGrp="1"/>
          </p:cNvSpPr>
          <p:nvPr>
            <p:ph idx="1"/>
          </p:nvPr>
        </p:nvSpPr>
        <p:spPr>
          <a:xfrm>
            <a:off x="1273628" y="1041854"/>
            <a:ext cx="9753599" cy="4351338"/>
          </a:xfrm>
        </p:spPr>
        <p:txBody>
          <a:bodyPr>
            <a:normAutofit/>
          </a:bodyPr>
          <a:lstStyle/>
          <a:p>
            <a:pPr marL="342900" marR="0" lvl="0" indent="-342900" algn="just">
              <a:lnSpc>
                <a:spcPct val="115000"/>
              </a:lnSpc>
              <a:spcBef>
                <a:spcPts val="0"/>
              </a:spcBef>
              <a:spcAft>
                <a:spcPts val="0"/>
              </a:spcAft>
              <a:buFont typeface="Wingdings" panose="05000000000000000000" pitchFamily="2" charset="2"/>
              <a:buChar char=""/>
            </a:pPr>
            <a:r>
              <a:rPr lang="en-US" sz="3200" b="1" dirty="0">
                <a:latin typeface="Times New Roman" panose="02020603050405020304" pitchFamily="18" charset="0"/>
                <a:ea typeface="Calibri" panose="020F0502020204030204" pitchFamily="34" charset="0"/>
                <a:cs typeface="Times New Roman" panose="02020603050405020304" pitchFamily="18" charset="0"/>
              </a:rPr>
              <a:t>Deep Somatic Pain</a:t>
            </a:r>
          </a:p>
          <a:p>
            <a:pPr marL="0" marR="0" lvl="0" indent="0" algn="just">
              <a:lnSpc>
                <a:spcPct val="115000"/>
              </a:lnSpc>
              <a:spcBef>
                <a:spcPts val="0"/>
              </a:spcBef>
              <a:spcAft>
                <a:spcPts val="0"/>
              </a:spcAft>
              <a:buNone/>
            </a:pPr>
            <a:endParaRPr lang="en-US" sz="3200" dirty="0">
              <a:latin typeface="Times New Roman" panose="02020603050405020304" pitchFamily="18" charset="0"/>
              <a:ea typeface="Calibri" panose="020F0502020204030204" pitchFamily="34" charset="0"/>
              <a:cs typeface="Times New Roman" panose="02020603050405020304" pitchFamily="18" charset="0"/>
            </a:endParaRPr>
          </a:p>
          <a:p>
            <a:pPr marL="457200" marR="0" algn="just">
              <a:lnSpc>
                <a:spcPct val="115000"/>
              </a:lnSpc>
              <a:spcBef>
                <a:spcPts val="0"/>
              </a:spcBef>
              <a:spcAft>
                <a:spcPts val="1000"/>
              </a:spcAft>
            </a:pPr>
            <a:r>
              <a:rPr lang="en-US" sz="3200" dirty="0">
                <a:latin typeface="Times New Roman" panose="02020603050405020304" pitchFamily="18" charset="0"/>
                <a:ea typeface="Calibri" panose="020F0502020204030204" pitchFamily="34" charset="0"/>
                <a:cs typeface="Times New Roman" panose="02020603050405020304" pitchFamily="18" charset="0"/>
              </a:rPr>
              <a:t>Steams from ligaments, tendons, muscles, joints, periosteum, and blood vessels .</a:t>
            </a:r>
          </a:p>
          <a:p>
            <a:pPr marL="457200" marR="0" algn="just">
              <a:lnSpc>
                <a:spcPct val="115000"/>
              </a:lnSpc>
              <a:spcBef>
                <a:spcPts val="0"/>
              </a:spcBef>
              <a:spcAft>
                <a:spcPts val="1000"/>
              </a:spcAft>
            </a:pPr>
            <a:endParaRPr lang="en-US" sz="3200" dirty="0">
              <a:latin typeface="Times New Roman" panose="02020603050405020304" pitchFamily="18" charset="0"/>
              <a:ea typeface="Calibri" panose="020F0502020204030204" pitchFamily="34" charset="0"/>
              <a:cs typeface="Times New Roman" panose="02020603050405020304" pitchFamily="18" charset="0"/>
            </a:endParaRPr>
          </a:p>
          <a:p>
            <a:pPr marL="457200" marR="0" algn="just">
              <a:lnSpc>
                <a:spcPct val="115000"/>
              </a:lnSpc>
              <a:spcBef>
                <a:spcPts val="0"/>
              </a:spcBef>
              <a:spcAft>
                <a:spcPts val="1000"/>
              </a:spcAft>
            </a:pPr>
            <a:r>
              <a:rPr lang="en-US" sz="3200" dirty="0">
                <a:latin typeface="Times New Roman" panose="02020603050405020304" pitchFamily="18" charset="0"/>
                <a:ea typeface="Calibri" panose="020F0502020204030204" pitchFamily="34" charset="0"/>
                <a:cs typeface="Times New Roman" panose="02020603050405020304" pitchFamily="18" charset="0"/>
              </a:rPr>
              <a:t>It is diffuse and tends to last longer than cutaneous pain</a:t>
            </a:r>
          </a:p>
          <a:p>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2864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25AFB2-203A-2536-363A-3C42D00EA617}"/>
              </a:ext>
            </a:extLst>
          </p:cNvPr>
          <p:cNvSpPr>
            <a:spLocks noGrp="1"/>
          </p:cNvSpPr>
          <p:nvPr>
            <p:ph idx="1"/>
          </p:nvPr>
        </p:nvSpPr>
        <p:spPr>
          <a:xfrm>
            <a:off x="1096115" y="-9832"/>
            <a:ext cx="9999769" cy="4351338"/>
          </a:xfrm>
        </p:spPr>
        <p:txBody>
          <a:bodyPr>
            <a:noAutofit/>
          </a:bodyPr>
          <a:lstStyle/>
          <a:p>
            <a:pPr marL="342900" marR="0" lvl="0" indent="-342900" algn="just">
              <a:lnSpc>
                <a:spcPct val="115000"/>
              </a:lnSpc>
              <a:spcBef>
                <a:spcPts val="0"/>
              </a:spcBef>
              <a:spcAft>
                <a:spcPts val="0"/>
              </a:spcAft>
              <a:buFont typeface="Wingdings" panose="05000000000000000000" pitchFamily="2" charset="2"/>
              <a:buChar char=""/>
            </a:pPr>
            <a:r>
              <a:rPr lang="en-US" sz="3200" b="1" dirty="0">
                <a:latin typeface="Times New Roman" panose="02020603050405020304" pitchFamily="18" charset="0"/>
                <a:ea typeface="Calibri" panose="020F0502020204030204" pitchFamily="34" charset="0"/>
                <a:cs typeface="Times New Roman" panose="02020603050405020304" pitchFamily="18" charset="0"/>
              </a:rPr>
              <a:t>Visceral Pain</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457200" marR="0" algn="just">
              <a:lnSpc>
                <a:spcPct val="115000"/>
              </a:lnSpc>
              <a:spcBef>
                <a:spcPts val="1200"/>
              </a:spcBef>
              <a:spcAft>
                <a:spcPts val="0"/>
              </a:spcAft>
            </a:pPr>
            <a:r>
              <a:rPr lang="en-US" sz="3200" dirty="0">
                <a:latin typeface="Times New Roman" panose="02020603050405020304" pitchFamily="18" charset="0"/>
                <a:ea typeface="Calibri" panose="020F0502020204030204" pitchFamily="34" charset="0"/>
                <a:cs typeface="Times New Roman" panose="02020603050405020304" pitchFamily="18" charset="0"/>
              </a:rPr>
              <a:t>Originates from viscera (the abdominal organ) or the organs of the other body cavity, internal organ; diffused at the 1st and later may be localized . </a:t>
            </a:r>
          </a:p>
          <a:p>
            <a:pPr marL="457200" marR="0" algn="just">
              <a:lnSpc>
                <a:spcPct val="115000"/>
              </a:lnSpc>
              <a:spcBef>
                <a:spcPts val="1200"/>
              </a:spcBef>
              <a:spcAft>
                <a:spcPts val="0"/>
              </a:spcAft>
            </a:pPr>
            <a:r>
              <a:rPr lang="en-US" sz="3200" dirty="0">
                <a:latin typeface="Times New Roman" panose="02020603050405020304" pitchFamily="18" charset="0"/>
                <a:ea typeface="Calibri" panose="020F0502020204030204" pitchFamily="34" charset="0"/>
                <a:cs typeface="Times New Roman" panose="02020603050405020304" pitchFamily="18" charset="0"/>
              </a:rPr>
              <a:t>E.g. appendicitis.</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R="0" indent="0" algn="just">
              <a:lnSpc>
                <a:spcPct val="115000"/>
              </a:lnSpc>
              <a:spcBef>
                <a:spcPts val="1200"/>
              </a:spcBef>
              <a:spcAft>
                <a:spcPts val="0"/>
              </a:spcAft>
              <a:buNone/>
            </a:pP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1200"/>
              </a:spcBef>
              <a:spcAft>
                <a:spcPts val="1000"/>
              </a:spcAft>
              <a:buFont typeface="Wingdings" panose="05000000000000000000" pitchFamily="2" charset="2"/>
              <a:buChar char=""/>
            </a:pPr>
            <a:r>
              <a:rPr lang="en-US" sz="3200" b="1" dirty="0">
                <a:latin typeface="Times New Roman" panose="02020603050405020304" pitchFamily="18" charset="0"/>
                <a:ea typeface="Calibri" panose="020F0502020204030204" pitchFamily="34" charset="0"/>
                <a:cs typeface="Times New Roman" panose="02020603050405020304" pitchFamily="18" charset="0"/>
              </a:rPr>
              <a:t>Psychogenic Pain</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457200" marR="0" algn="just">
              <a:lnSpc>
                <a:spcPct val="115000"/>
              </a:lnSpc>
              <a:spcBef>
                <a:spcPts val="1200"/>
              </a:spcBef>
              <a:spcAft>
                <a:spcPts val="1000"/>
              </a:spcAft>
            </a:pPr>
            <a:r>
              <a:rPr lang="en-US" sz="3200" dirty="0">
                <a:latin typeface="Times New Roman" panose="02020603050405020304" pitchFamily="18" charset="0"/>
                <a:ea typeface="Calibri" panose="020F0502020204030204" pitchFamily="34" charset="0"/>
                <a:cs typeface="Times New Roman" panose="02020603050405020304" pitchFamily="18" charset="0"/>
              </a:rPr>
              <a:t>Individual feels pain but cause is emotional rather than physical.</a:t>
            </a:r>
          </a:p>
          <a:p>
            <a:pPr marL="457200" marR="0" algn="just">
              <a:lnSpc>
                <a:spcPct val="115000"/>
              </a:lnSpc>
              <a:spcBef>
                <a:spcPts val="1200"/>
              </a:spcBef>
              <a:spcAft>
                <a:spcPts val="1000"/>
              </a:spcAft>
            </a:pPr>
            <a:r>
              <a:rPr lang="en-US" sz="3200" dirty="0">
                <a:latin typeface="Times New Roman" panose="02020603050405020304" pitchFamily="18" charset="0"/>
                <a:ea typeface="Calibri" panose="020F0502020204030204" pitchFamily="34" charset="0"/>
                <a:cs typeface="Times New Roman" panose="02020603050405020304" pitchFamily="18" charset="0"/>
              </a:rPr>
              <a:t>E.g. stomach ache</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algn="just"/>
            <a:endParaRPr lang="en-US" sz="3200" dirty="0"/>
          </a:p>
        </p:txBody>
      </p:sp>
    </p:spTree>
    <p:extLst>
      <p:ext uri="{BB962C8B-B14F-4D97-AF65-F5344CB8AC3E}">
        <p14:creationId xmlns:p14="http://schemas.microsoft.com/office/powerpoint/2010/main" val="1001313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E96C2-DE34-CA49-E4B6-A9BF3B7E2F72}"/>
              </a:ext>
            </a:extLst>
          </p:cNvPr>
          <p:cNvSpPr>
            <a:spLocks noGrp="1"/>
          </p:cNvSpPr>
          <p:nvPr>
            <p:ph type="title"/>
          </p:nvPr>
        </p:nvSpPr>
        <p:spPr>
          <a:xfrm>
            <a:off x="1126670" y="168356"/>
            <a:ext cx="9544223" cy="905361"/>
          </a:xfrm>
        </p:spPr>
        <p:txBody>
          <a:bodyPr>
            <a:noAutofit/>
          </a:bodyPr>
          <a:lstStyle/>
          <a:p>
            <a:r>
              <a:rPr lang="en-US" sz="3600" b="1" dirty="0">
                <a:latin typeface="Times New Roman" panose="02020603050405020304" pitchFamily="18" charset="0"/>
                <a:ea typeface="Calibri" panose="020F0502020204030204" pitchFamily="34" charset="0"/>
                <a:cs typeface="Times New Roman" panose="02020603050405020304" pitchFamily="18" charset="0"/>
              </a:rPr>
              <a:t>3.</a:t>
            </a:r>
            <a:r>
              <a:rPr lang="en-US" sz="3600" b="1" u="sng" dirty="0">
                <a:latin typeface="Times New Roman" panose="02020603050405020304" pitchFamily="18" charset="0"/>
                <a:ea typeface="Calibri" panose="020F0502020204030204" pitchFamily="34" charset="0"/>
                <a:cs typeface="Times New Roman" panose="02020603050405020304" pitchFamily="18" charset="0"/>
              </a:rPr>
              <a:t>According to body area of experience</a:t>
            </a:r>
            <a:br>
              <a:rPr lang="en-US" sz="3600" dirty="0">
                <a:latin typeface="Calibri" panose="020F0502020204030204" pitchFamily="34" charset="0"/>
                <a:ea typeface="Calibri" panose="020F0502020204030204" pitchFamily="34" charset="0"/>
                <a:cs typeface="Times New Roman" panose="02020603050405020304" pitchFamily="18" charset="0"/>
              </a:rPr>
            </a:br>
            <a:endParaRPr lang="en-US" sz="3600" dirty="0"/>
          </a:p>
        </p:txBody>
      </p:sp>
      <p:sp>
        <p:nvSpPr>
          <p:cNvPr id="3" name="Content Placeholder 2">
            <a:extLst>
              <a:ext uri="{FF2B5EF4-FFF2-40B4-BE49-F238E27FC236}">
                <a16:creationId xmlns:a16="http://schemas.microsoft.com/office/drawing/2014/main" id="{43C1DAB5-DD20-7242-3BE2-1DC9592C3330}"/>
              </a:ext>
            </a:extLst>
          </p:cNvPr>
          <p:cNvSpPr>
            <a:spLocks noGrp="1"/>
          </p:cNvSpPr>
          <p:nvPr>
            <p:ph idx="1"/>
          </p:nvPr>
        </p:nvSpPr>
        <p:spPr>
          <a:xfrm>
            <a:off x="375558" y="877774"/>
            <a:ext cx="11446328" cy="4086112"/>
          </a:xfrm>
        </p:spPr>
        <p:txBody>
          <a:bodyPr>
            <a:noAutofit/>
          </a:bodyPr>
          <a:lstStyle/>
          <a:p>
            <a:pPr marL="342900" marR="0" lvl="0" indent="-342900" algn="just">
              <a:lnSpc>
                <a:spcPct val="115000"/>
              </a:lnSpc>
              <a:spcBef>
                <a:spcPts val="1200"/>
              </a:spcBef>
              <a:spcAft>
                <a:spcPts val="1000"/>
              </a:spcAft>
              <a:buFont typeface="Wingdings" panose="05000000000000000000" pitchFamily="2" charset="2"/>
              <a:buChar char=""/>
            </a:pPr>
            <a:r>
              <a:rPr lang="en-US" sz="3200" b="1" dirty="0">
                <a:latin typeface="Times New Roman" panose="02020603050405020304" pitchFamily="18" charset="0"/>
                <a:ea typeface="Calibri" panose="020F0502020204030204" pitchFamily="34" charset="0"/>
                <a:cs typeface="Times New Roman" panose="02020603050405020304" pitchFamily="18" charset="0"/>
              </a:rPr>
              <a:t>Radiating Pain</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457200" marR="0" algn="just">
              <a:lnSpc>
                <a:spcPct val="115000"/>
              </a:lnSpc>
              <a:spcBef>
                <a:spcPts val="1200"/>
              </a:spcBef>
              <a:spcAft>
                <a:spcPts val="0"/>
              </a:spcAft>
            </a:pPr>
            <a:r>
              <a:rPr lang="en-US" sz="3200" dirty="0">
                <a:latin typeface="Times New Roman" panose="02020603050405020304" pitchFamily="18" charset="0"/>
                <a:ea typeface="Calibri" panose="020F0502020204030204" pitchFamily="34" charset="0"/>
                <a:cs typeface="Times New Roman" panose="02020603050405020304" pitchFamily="18" charset="0"/>
              </a:rPr>
              <a:t>Perceived at the source of the pain and extends to nearby tissues. </a:t>
            </a:r>
          </a:p>
          <a:p>
            <a:pPr marL="457200" marR="0" algn="just">
              <a:lnSpc>
                <a:spcPct val="115000"/>
              </a:lnSpc>
              <a:spcBef>
                <a:spcPts val="1200"/>
              </a:spcBef>
              <a:spcAft>
                <a:spcPts val="0"/>
              </a:spcAft>
            </a:pPr>
            <a:r>
              <a:rPr lang="en-US" sz="3200" dirty="0" err="1">
                <a:latin typeface="Times New Roman" panose="02020603050405020304" pitchFamily="18" charset="0"/>
                <a:ea typeface="Calibri" panose="020F0502020204030204" pitchFamily="34" charset="0"/>
                <a:cs typeface="Times New Roman" panose="02020603050405020304" pitchFamily="18" charset="0"/>
              </a:rPr>
              <a:t>E.g</a:t>
            </a:r>
            <a:r>
              <a:rPr lang="en-US" sz="3200" dirty="0">
                <a:latin typeface="Times New Roman" panose="02020603050405020304" pitchFamily="18" charset="0"/>
                <a:ea typeface="Calibri" panose="020F0502020204030204" pitchFamily="34" charset="0"/>
                <a:cs typeface="Times New Roman" panose="02020603050405020304" pitchFamily="18" charset="0"/>
              </a:rPr>
              <a:t> cardiac pain</a:t>
            </a:r>
          </a:p>
          <a:p>
            <a:pPr marR="0" indent="0" algn="just">
              <a:lnSpc>
                <a:spcPct val="115000"/>
              </a:lnSpc>
              <a:spcBef>
                <a:spcPts val="1200"/>
              </a:spcBef>
              <a:spcAft>
                <a:spcPts val="0"/>
              </a:spcAft>
              <a:buNone/>
            </a:pP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1200"/>
              </a:spcBef>
              <a:spcAft>
                <a:spcPts val="1000"/>
              </a:spcAft>
              <a:buFont typeface="Wingdings" panose="05000000000000000000" pitchFamily="2" charset="2"/>
              <a:buChar char=""/>
            </a:pPr>
            <a:r>
              <a:rPr lang="en-US" sz="3200" b="1" dirty="0">
                <a:latin typeface="Times New Roman" panose="02020603050405020304" pitchFamily="18" charset="0"/>
                <a:ea typeface="Calibri" panose="020F0502020204030204" pitchFamily="34" charset="0"/>
                <a:cs typeface="Times New Roman" panose="02020603050405020304" pitchFamily="18" charset="0"/>
              </a:rPr>
              <a:t>Intractable Pain</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457200" marR="0" algn="just">
              <a:lnSpc>
                <a:spcPct val="115000"/>
              </a:lnSpc>
              <a:spcBef>
                <a:spcPts val="1200"/>
              </a:spcBef>
              <a:spcAft>
                <a:spcPts val="0"/>
              </a:spcAft>
            </a:pPr>
            <a:r>
              <a:rPr lang="en-US" sz="3200" dirty="0">
                <a:latin typeface="Times New Roman" panose="02020603050405020304" pitchFamily="18" charset="0"/>
                <a:ea typeface="Calibri" panose="020F0502020204030204" pitchFamily="34" charset="0"/>
                <a:cs typeface="Times New Roman" panose="02020603050405020304" pitchFamily="18" charset="0"/>
              </a:rPr>
              <a:t>Severe, constant pain that is highly resistant to relief.</a:t>
            </a:r>
          </a:p>
          <a:p>
            <a:pPr marL="457200" marR="0" algn="just">
              <a:lnSpc>
                <a:spcPct val="115000"/>
              </a:lnSpc>
              <a:spcBef>
                <a:spcPts val="1200"/>
              </a:spcBef>
              <a:spcAft>
                <a:spcPts val="0"/>
              </a:spcAft>
            </a:pPr>
            <a:r>
              <a:rPr lang="en-US" sz="3200" dirty="0">
                <a:latin typeface="Times New Roman" panose="02020603050405020304" pitchFamily="18" charset="0"/>
                <a:ea typeface="Calibri" panose="020F0502020204030204" pitchFamily="34" charset="0"/>
                <a:cs typeface="Times New Roman" panose="02020603050405020304" pitchFamily="18" charset="0"/>
              </a:rPr>
              <a:t>Cannot be controlled with standard medical care.</a:t>
            </a:r>
          </a:p>
          <a:p>
            <a:pPr marL="457200" marR="0" algn="just">
              <a:lnSpc>
                <a:spcPct val="115000"/>
              </a:lnSpc>
              <a:spcBef>
                <a:spcPts val="1200"/>
              </a:spcBef>
              <a:spcAft>
                <a:spcPts val="0"/>
              </a:spcAft>
            </a:pPr>
            <a:r>
              <a:rPr lang="en-US" sz="3200" dirty="0">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latin typeface="Times New Roman" panose="02020603050405020304" pitchFamily="18" charset="0"/>
                <a:ea typeface="Calibri" panose="020F0502020204030204" pitchFamily="34" charset="0"/>
                <a:cs typeface="Times New Roman" panose="02020603050405020304" pitchFamily="18" charset="0"/>
              </a:rPr>
              <a:t>E.g</a:t>
            </a:r>
            <a:r>
              <a:rPr lang="en-US" sz="3200" dirty="0">
                <a:latin typeface="Times New Roman" panose="02020603050405020304" pitchFamily="18" charset="0"/>
                <a:ea typeface="Calibri" panose="020F0502020204030204" pitchFamily="34" charset="0"/>
                <a:cs typeface="Times New Roman" panose="02020603050405020304" pitchFamily="18" charset="0"/>
              </a:rPr>
              <a:t> pain from advanced malignancy.</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R="0" indent="0" algn="just">
              <a:lnSpc>
                <a:spcPct val="115000"/>
              </a:lnSpc>
              <a:spcBef>
                <a:spcPts val="1200"/>
              </a:spcBef>
              <a:spcAft>
                <a:spcPts val="1000"/>
              </a:spcAft>
              <a:buNone/>
            </a:pPr>
            <a:r>
              <a:rPr lang="en-US" sz="3200" dirty="0">
                <a:latin typeface="Times New Roman" panose="02020603050405020304" pitchFamily="18" charset="0"/>
                <a:ea typeface="Calibri" panose="020F0502020204030204" pitchFamily="34" charset="0"/>
                <a:cs typeface="Times New Roman" panose="02020603050405020304" pitchFamily="18" charset="0"/>
              </a:rPr>
              <a:t> </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algn="just"/>
            <a:endParaRPr lang="en-US" sz="3200" dirty="0"/>
          </a:p>
        </p:txBody>
      </p:sp>
    </p:spTree>
    <p:extLst>
      <p:ext uri="{BB962C8B-B14F-4D97-AF65-F5344CB8AC3E}">
        <p14:creationId xmlns:p14="http://schemas.microsoft.com/office/powerpoint/2010/main" val="1459551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1B57D-03AF-26E8-14AF-46CA6ED23890}"/>
              </a:ext>
            </a:extLst>
          </p:cNvPr>
          <p:cNvSpPr>
            <a:spLocks noGrp="1"/>
          </p:cNvSpPr>
          <p:nvPr>
            <p:ph type="title"/>
          </p:nvPr>
        </p:nvSpPr>
        <p:spPr/>
        <p:txBody>
          <a:bodyPr/>
          <a:lstStyle/>
          <a:p>
            <a:endParaRPr lang="en-US" dirty="0"/>
          </a:p>
        </p:txBody>
      </p:sp>
      <p:pic>
        <p:nvPicPr>
          <p:cNvPr id="13" name="Content Placeholder 12">
            <a:extLst>
              <a:ext uri="{FF2B5EF4-FFF2-40B4-BE49-F238E27FC236}">
                <a16:creationId xmlns:a16="http://schemas.microsoft.com/office/drawing/2014/main" id="{002A1C6E-DECA-ABB2-A150-2F7BE0B7D39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0447"/>
          <a:stretch/>
        </p:blipFill>
        <p:spPr>
          <a:xfrm>
            <a:off x="1494503" y="365125"/>
            <a:ext cx="9488129" cy="5907856"/>
          </a:xfrm>
        </p:spPr>
      </p:pic>
    </p:spTree>
    <p:extLst>
      <p:ext uri="{BB962C8B-B14F-4D97-AF65-F5344CB8AC3E}">
        <p14:creationId xmlns:p14="http://schemas.microsoft.com/office/powerpoint/2010/main" val="40271269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61D3E1-B942-2F79-90E8-046028390FAF}"/>
              </a:ext>
            </a:extLst>
          </p:cNvPr>
          <p:cNvSpPr>
            <a:spLocks noGrp="1"/>
          </p:cNvSpPr>
          <p:nvPr>
            <p:ph idx="1"/>
          </p:nvPr>
        </p:nvSpPr>
        <p:spPr>
          <a:xfrm>
            <a:off x="762450" y="370002"/>
            <a:ext cx="10475822" cy="4351338"/>
          </a:xfrm>
        </p:spPr>
        <p:txBody>
          <a:bodyPr>
            <a:noAutofit/>
          </a:bodyPr>
          <a:lstStyle/>
          <a:p>
            <a:pPr marL="342900" marR="0" lvl="0" indent="-342900" algn="just">
              <a:lnSpc>
                <a:spcPct val="115000"/>
              </a:lnSpc>
              <a:spcBef>
                <a:spcPts val="1200"/>
              </a:spcBef>
              <a:spcAft>
                <a:spcPts val="1000"/>
              </a:spcAft>
              <a:buFont typeface="Wingdings" panose="05000000000000000000" pitchFamily="2" charset="2"/>
              <a:buChar char=""/>
            </a:pPr>
            <a:r>
              <a:rPr lang="en-US" sz="3200" b="1" dirty="0">
                <a:latin typeface="Times New Roman" panose="02020603050405020304" pitchFamily="18" charset="0"/>
                <a:ea typeface="Calibri" panose="020F0502020204030204" pitchFamily="34" charset="0"/>
                <a:cs typeface="Times New Roman" panose="02020603050405020304" pitchFamily="18" charset="0"/>
              </a:rPr>
              <a:t>Referred pain</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457200" marR="0" algn="just">
              <a:lnSpc>
                <a:spcPct val="115000"/>
              </a:lnSpc>
              <a:spcBef>
                <a:spcPts val="1200"/>
              </a:spcBef>
              <a:spcAft>
                <a:spcPts val="0"/>
              </a:spcAft>
            </a:pPr>
            <a:r>
              <a:rPr lang="en-US" sz="3200" dirty="0">
                <a:latin typeface="Times New Roman" panose="02020603050405020304" pitchFamily="18" charset="0"/>
                <a:ea typeface="Calibri" panose="020F0502020204030204" pitchFamily="34" charset="0"/>
                <a:cs typeface="Times New Roman" panose="02020603050405020304" pitchFamily="18" charset="0"/>
              </a:rPr>
              <a:t>Pain felt in a part of the body other than its actual source.</a:t>
            </a:r>
          </a:p>
          <a:p>
            <a:pPr marL="457200" marR="0" algn="just">
              <a:lnSpc>
                <a:spcPct val="115000"/>
              </a:lnSpc>
              <a:spcBef>
                <a:spcPts val="1200"/>
              </a:spcBef>
              <a:spcAft>
                <a:spcPts val="0"/>
              </a:spcAft>
            </a:pPr>
            <a:r>
              <a:rPr lang="en-US" sz="3200" dirty="0">
                <a:latin typeface="Times New Roman" panose="02020603050405020304" pitchFamily="18" charset="0"/>
                <a:ea typeface="Calibri" panose="020F0502020204030204" pitchFamily="34" charset="0"/>
                <a:cs typeface="Times New Roman" panose="02020603050405020304" pitchFamily="18" charset="0"/>
              </a:rPr>
              <a:t>E.g. in MI, pain felt in the neck, shoulders and back rather than in the chest.</a:t>
            </a:r>
          </a:p>
          <a:p>
            <a:pPr marL="457200" marR="0" algn="just">
              <a:lnSpc>
                <a:spcPct val="115000"/>
              </a:lnSpc>
              <a:spcBef>
                <a:spcPts val="1200"/>
              </a:spcBef>
              <a:spcAft>
                <a:spcPts val="0"/>
              </a:spcAft>
            </a:pP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1200"/>
              </a:spcBef>
              <a:spcAft>
                <a:spcPts val="1000"/>
              </a:spcAft>
              <a:buFont typeface="Wingdings" panose="05000000000000000000" pitchFamily="2" charset="2"/>
              <a:buChar char=""/>
            </a:pPr>
            <a:r>
              <a:rPr lang="en-US" sz="3200" b="1" dirty="0">
                <a:latin typeface="Times New Roman" panose="02020603050405020304" pitchFamily="18" charset="0"/>
                <a:ea typeface="Calibri" panose="020F0502020204030204" pitchFamily="34" charset="0"/>
                <a:cs typeface="Times New Roman" panose="02020603050405020304" pitchFamily="18" charset="0"/>
              </a:rPr>
              <a:t>Phantom pain</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457200" marR="0" algn="just">
              <a:lnSpc>
                <a:spcPct val="115000"/>
              </a:lnSpc>
              <a:spcBef>
                <a:spcPts val="1200"/>
              </a:spcBef>
              <a:spcAft>
                <a:spcPts val="1000"/>
              </a:spcAft>
            </a:pPr>
            <a:r>
              <a:rPr lang="en-US" sz="3200" dirty="0">
                <a:latin typeface="Times New Roman" panose="02020603050405020304" pitchFamily="18" charset="0"/>
                <a:ea typeface="Calibri" panose="020F0502020204030204" pitchFamily="34" charset="0"/>
                <a:cs typeface="Times New Roman" panose="02020603050405020304" pitchFamily="18" charset="0"/>
              </a:rPr>
              <a:t>Painful sensation perceived in a body part that is missing.</a:t>
            </a:r>
          </a:p>
          <a:p>
            <a:pPr marL="457200" marR="0" algn="just">
              <a:lnSpc>
                <a:spcPct val="115000"/>
              </a:lnSpc>
              <a:spcBef>
                <a:spcPts val="1200"/>
              </a:spcBef>
              <a:spcAft>
                <a:spcPts val="1000"/>
              </a:spcAft>
            </a:pPr>
            <a:r>
              <a:rPr lang="en-US" sz="3200" dirty="0">
                <a:latin typeface="Times New Roman" panose="02020603050405020304" pitchFamily="18" charset="0"/>
                <a:ea typeface="Calibri" panose="020F0502020204030204" pitchFamily="34" charset="0"/>
                <a:cs typeface="Times New Roman" panose="02020603050405020304" pitchFamily="18" charset="0"/>
              </a:rPr>
              <a:t>E.g.  an amputed leg.</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algn="just"/>
            <a:endParaRPr lang="en-US" sz="3200" dirty="0"/>
          </a:p>
        </p:txBody>
      </p:sp>
    </p:spTree>
    <p:extLst>
      <p:ext uri="{BB962C8B-B14F-4D97-AF65-F5344CB8AC3E}">
        <p14:creationId xmlns:p14="http://schemas.microsoft.com/office/powerpoint/2010/main" val="1233313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11D98-BF40-2A6A-CA13-C18BCC03D99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F9D6040-1AF4-8282-692B-B76D3B30AC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4993" y="179439"/>
            <a:ext cx="8205020" cy="6636774"/>
          </a:xfrm>
        </p:spPr>
      </p:pic>
    </p:spTree>
    <p:extLst>
      <p:ext uri="{BB962C8B-B14F-4D97-AF65-F5344CB8AC3E}">
        <p14:creationId xmlns:p14="http://schemas.microsoft.com/office/powerpoint/2010/main" val="39588898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58957-6775-741D-5DB1-A949A3FAC4CC}"/>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5A3B9F57-AFFB-B959-D423-392D90A8CF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3188" y="365125"/>
            <a:ext cx="9667599" cy="6217572"/>
          </a:xfrm>
        </p:spPr>
      </p:pic>
    </p:spTree>
    <p:extLst>
      <p:ext uri="{BB962C8B-B14F-4D97-AF65-F5344CB8AC3E}">
        <p14:creationId xmlns:p14="http://schemas.microsoft.com/office/powerpoint/2010/main" val="3775775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C3A29-A765-B90C-F95B-09F8AE566EC0}"/>
              </a:ext>
            </a:extLst>
          </p:cNvPr>
          <p:cNvSpPr>
            <a:spLocks noGrp="1"/>
          </p:cNvSpPr>
          <p:nvPr>
            <p:ph type="title"/>
          </p:nvPr>
        </p:nvSpPr>
        <p:spPr>
          <a:xfrm>
            <a:off x="838200" y="365125"/>
            <a:ext cx="10515600" cy="2659429"/>
          </a:xfrm>
        </p:spPr>
        <p:txBody>
          <a:bodyPr>
            <a:normAutofit/>
          </a:bodyPr>
          <a:lstStyle/>
          <a:p>
            <a:r>
              <a:rPr lang="en-US" sz="8900" u="sng" dirty="0">
                <a:effectLst>
                  <a:outerShdw blurRad="38100" dist="38100" dir="2700000" algn="tl">
                    <a:srgbClr val="000000">
                      <a:alpha val="43137"/>
                    </a:srgbClr>
                  </a:outerShdw>
                </a:effectLst>
                <a:latin typeface="Algerian" panose="04020705040A02060702" pitchFamily="82" charset="0"/>
                <a:cs typeface="Times New Roman" panose="02020603050405020304" pitchFamily="18" charset="0"/>
              </a:rPr>
              <a:t>UNIT 10 : </a:t>
            </a:r>
            <a:r>
              <a:rPr lang="en-US" sz="8900" u="sng" dirty="0">
                <a:effectLst>
                  <a:outerShdw blurRad="38100" dist="38100" dir="2700000" algn="tl">
                    <a:srgbClr val="000000">
                      <a:alpha val="43137"/>
                    </a:srgbClr>
                  </a:outerShdw>
                </a:effectLst>
                <a:latin typeface="Algerian" panose="04020705040A02060702" pitchFamily="82" charset="0"/>
              </a:rPr>
              <a:t>Pain</a:t>
            </a:r>
            <a:br>
              <a:rPr lang="en-US" sz="9600" dirty="0">
                <a:latin typeface="Algerian" panose="04020705040A02060702" pitchFamily="82"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BDF8800-8314-1E38-C21F-29E5A0D2C49B}"/>
              </a:ext>
            </a:extLst>
          </p:cNvPr>
          <p:cNvSpPr>
            <a:spLocks noGrp="1"/>
          </p:cNvSpPr>
          <p:nvPr>
            <p:ph idx="1"/>
          </p:nvPr>
        </p:nvSpPr>
        <p:spPr>
          <a:xfrm>
            <a:off x="838200" y="2356337"/>
            <a:ext cx="11154508" cy="3820625"/>
          </a:xfrm>
        </p:spPr>
        <p:txBody>
          <a:bodyPr>
            <a:normAutofit fontScale="92500" lnSpcReduction="20000"/>
          </a:bodyPr>
          <a:lstStyle/>
          <a:p>
            <a:endParaRPr lang="en-US" dirty="0">
              <a:latin typeface="Algerian" panose="04020705040A02060702" pitchFamily="82" charset="0"/>
            </a:endParaRPr>
          </a:p>
          <a:p>
            <a:endParaRPr lang="en-US" dirty="0">
              <a:latin typeface="Algerian" panose="04020705040A02060702" pitchFamily="82" charset="0"/>
            </a:endParaRPr>
          </a:p>
          <a:p>
            <a:endParaRPr lang="en-US" dirty="0">
              <a:latin typeface="Algerian" panose="04020705040A02060702" pitchFamily="82" charset="0"/>
            </a:endParaRPr>
          </a:p>
          <a:p>
            <a:endParaRPr lang="en-US" dirty="0">
              <a:latin typeface="Algerian" panose="04020705040A02060702" pitchFamily="82" charset="0"/>
            </a:endParaRPr>
          </a:p>
          <a:p>
            <a:pPr marL="0" indent="0">
              <a:buNone/>
            </a:pPr>
            <a:r>
              <a:rPr lang="en-US" dirty="0">
                <a:latin typeface="Times New Roman" panose="02020603050405020304" pitchFamily="18" charset="0"/>
                <a:cs typeface="Times New Roman" panose="02020603050405020304" pitchFamily="18" charset="0"/>
              </a:rPr>
              <a:t>                                                                                                   PREPARED BY:</a:t>
            </a:r>
          </a:p>
          <a:p>
            <a:pPr marL="0" indent="0">
              <a:buNone/>
            </a:pPr>
            <a:r>
              <a:rPr lang="en-US" dirty="0">
                <a:latin typeface="Times New Roman" panose="02020603050405020304" pitchFamily="18" charset="0"/>
                <a:cs typeface="Times New Roman" panose="02020603050405020304" pitchFamily="18" charset="0"/>
              </a:rPr>
              <a:t>                                                                                            MUSKAN PRADHAN</a:t>
            </a:r>
          </a:p>
          <a:p>
            <a:pPr marL="0" indent="0">
              <a:buNone/>
            </a:pPr>
            <a:r>
              <a:rPr lang="en-US" dirty="0">
                <a:latin typeface="Times New Roman" panose="02020603050405020304" pitchFamily="18" charset="0"/>
                <a:cs typeface="Times New Roman" panose="02020603050405020304" pitchFamily="18" charset="0"/>
              </a:rPr>
              <a:t>                                                                                                ROLL NO:15</a:t>
            </a:r>
          </a:p>
          <a:p>
            <a:pPr marL="0" indent="0">
              <a:buNone/>
            </a:pPr>
            <a:r>
              <a:rPr lang="en-US" dirty="0">
                <a:latin typeface="Times New Roman" panose="02020603050405020304" pitchFamily="18" charset="0"/>
                <a:cs typeface="Times New Roman" panose="02020603050405020304" pitchFamily="18" charset="0"/>
              </a:rPr>
              <a:t>                                                                                   BNS 2</a:t>
            </a:r>
            <a:r>
              <a:rPr lang="en-US" baseline="30000" dirty="0">
                <a:latin typeface="Times New Roman" panose="02020603050405020304" pitchFamily="18" charset="0"/>
                <a:cs typeface="Times New Roman" panose="02020603050405020304" pitchFamily="18" charset="0"/>
              </a:rPr>
              <a:t>ND</a:t>
            </a:r>
            <a:r>
              <a:rPr lang="en-US" dirty="0">
                <a:latin typeface="Times New Roman" panose="02020603050405020304" pitchFamily="18" charset="0"/>
                <a:cs typeface="Times New Roman" panose="02020603050405020304" pitchFamily="18" charset="0"/>
              </a:rPr>
              <a:t> YEAR,17</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BATCH</a:t>
            </a:r>
          </a:p>
          <a:p>
            <a:pPr marL="0" indent="0">
              <a:buNone/>
            </a:pPr>
            <a:r>
              <a:rPr lang="en-US" dirty="0">
                <a:latin typeface="Times New Roman" panose="02020603050405020304" pitchFamily="18" charset="0"/>
                <a:cs typeface="Times New Roman" panose="02020603050405020304" pitchFamily="18" charset="0"/>
              </a:rPr>
              <a:t>                                                                                                  TU,IOM</a:t>
            </a:r>
          </a:p>
          <a:p>
            <a:endParaRPr lang="en-US" dirty="0">
              <a:latin typeface="Algerian" panose="04020705040A02060702" pitchFamily="82" charset="0"/>
            </a:endParaRPr>
          </a:p>
        </p:txBody>
      </p:sp>
    </p:spTree>
    <p:extLst>
      <p:ext uri="{BB962C8B-B14F-4D97-AF65-F5344CB8AC3E}">
        <p14:creationId xmlns:p14="http://schemas.microsoft.com/office/powerpoint/2010/main" val="32729754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BEE4ED-F237-78C5-1E73-D159B4BE6665}"/>
              </a:ext>
            </a:extLst>
          </p:cNvPr>
          <p:cNvSpPr>
            <a:spLocks noGrp="1"/>
          </p:cNvSpPr>
          <p:nvPr>
            <p:ph idx="1"/>
          </p:nvPr>
        </p:nvSpPr>
        <p:spPr>
          <a:xfrm>
            <a:off x="506598" y="838230"/>
            <a:ext cx="10798215" cy="5181540"/>
          </a:xfrm>
        </p:spPr>
        <p:txBody>
          <a:bodyPr>
            <a:normAutofit/>
          </a:bodyPr>
          <a:lstStyle/>
          <a:p>
            <a:pPr marL="685800" marR="0" indent="-457200" algn="just">
              <a:lnSpc>
                <a:spcPct val="115000"/>
              </a:lnSpc>
              <a:spcBef>
                <a:spcPts val="1200"/>
              </a:spcBef>
              <a:spcAft>
                <a:spcPts val="0"/>
              </a:spcAft>
              <a:buFont typeface="Wingdings" panose="05000000000000000000" pitchFamily="2" charset="2"/>
              <a:buChar char="v"/>
            </a:pPr>
            <a:r>
              <a:rPr lang="en-US" sz="3200" b="1" dirty="0">
                <a:latin typeface="Times New Roman" panose="02020603050405020304" pitchFamily="18" charset="0"/>
                <a:ea typeface="Calibri" panose="020F0502020204030204" pitchFamily="34" charset="0"/>
                <a:cs typeface="Times New Roman" panose="02020603050405020304" pitchFamily="18" charset="0"/>
              </a:rPr>
              <a:t>Neuropathic pain</a:t>
            </a:r>
            <a:endParaRPr lang="en-US" sz="3200" dirty="0">
              <a:latin typeface="Times New Roman" panose="02020603050405020304" pitchFamily="18" charset="0"/>
              <a:ea typeface="Calibri" panose="020F0502020204030204" pitchFamily="34" charset="0"/>
              <a:cs typeface="Times New Roman" panose="02020603050405020304" pitchFamily="18" charset="0"/>
            </a:endParaRPr>
          </a:p>
          <a:p>
            <a:pPr marL="457200" marR="0" algn="just">
              <a:lnSpc>
                <a:spcPct val="115000"/>
              </a:lnSpc>
              <a:spcBef>
                <a:spcPts val="1200"/>
              </a:spcBef>
              <a:spcAft>
                <a:spcPts val="0"/>
              </a:spcAft>
            </a:pPr>
            <a:r>
              <a:rPr lang="en-US" sz="3200" dirty="0">
                <a:latin typeface="Times New Roman" panose="02020603050405020304" pitchFamily="18" charset="0"/>
                <a:ea typeface="Calibri" panose="020F0502020204030204" pitchFamily="34" charset="0"/>
                <a:cs typeface="Times New Roman" panose="02020603050405020304" pitchFamily="18" charset="0"/>
              </a:rPr>
              <a:t>It is the type of pain results from damaged to the peripheral or CNS or pathological changes in neurofunctional relationship within the PNS/CNS.</a:t>
            </a:r>
          </a:p>
          <a:p>
            <a:pPr marL="457200" marR="0" algn="just">
              <a:lnSpc>
                <a:spcPct val="115000"/>
              </a:lnSpc>
              <a:spcBef>
                <a:spcPts val="1200"/>
              </a:spcBef>
              <a:spcAft>
                <a:spcPts val="0"/>
              </a:spcAft>
            </a:pPr>
            <a:endParaRPr lang="en-US" sz="3200" dirty="0">
              <a:latin typeface="Times New Roman" panose="02020603050405020304" pitchFamily="18" charset="0"/>
              <a:ea typeface="Calibri" panose="020F0502020204030204" pitchFamily="34" charset="0"/>
              <a:cs typeface="Times New Roman" panose="02020603050405020304" pitchFamily="18" charset="0"/>
            </a:endParaRPr>
          </a:p>
          <a:p>
            <a:pPr marL="457200" marR="0" algn="just">
              <a:lnSpc>
                <a:spcPct val="115000"/>
              </a:lnSpc>
              <a:spcBef>
                <a:spcPts val="1200"/>
              </a:spcBef>
              <a:spcAft>
                <a:spcPts val="0"/>
              </a:spcAft>
            </a:pPr>
            <a:r>
              <a:rPr lang="en-US" sz="3200" dirty="0">
                <a:latin typeface="Times New Roman" panose="02020603050405020304" pitchFamily="18" charset="0"/>
                <a:ea typeface="Calibri" panose="020F0502020204030204" pitchFamily="34" charset="0"/>
                <a:cs typeface="Times New Roman" panose="02020603050405020304" pitchFamily="18" charset="0"/>
              </a:rPr>
              <a:t> It is long lasting, unpleasant and can be described as a burning dull and aching episodes of sharp, shoot pain.</a:t>
            </a:r>
            <a:r>
              <a:rPr lang="en-US" sz="3200" dirty="0">
                <a:latin typeface="Times New Roman" panose="02020603050405020304" pitchFamily="18" charset="0"/>
                <a:ea typeface="Calibri" panose="020F0502020204030204" pitchFamily="34" charset="0"/>
              </a:rPr>
              <a:t> </a:t>
            </a:r>
          </a:p>
          <a:p>
            <a:pPr marR="0" indent="0" algn="just">
              <a:lnSpc>
                <a:spcPct val="115000"/>
              </a:lnSpc>
              <a:spcBef>
                <a:spcPts val="1200"/>
              </a:spcBef>
              <a:spcAft>
                <a:spcPts val="1000"/>
              </a:spcAft>
              <a:buNone/>
            </a:pP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algn="just"/>
            <a:endParaRPr lang="en-US" sz="3200" dirty="0"/>
          </a:p>
        </p:txBody>
      </p:sp>
    </p:spTree>
    <p:extLst>
      <p:ext uri="{BB962C8B-B14F-4D97-AF65-F5344CB8AC3E}">
        <p14:creationId xmlns:p14="http://schemas.microsoft.com/office/powerpoint/2010/main" val="25886557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929613-A83C-9B30-87FD-926E5139B023}"/>
              </a:ext>
            </a:extLst>
          </p:cNvPr>
          <p:cNvSpPr>
            <a:spLocks noGrp="1"/>
          </p:cNvSpPr>
          <p:nvPr>
            <p:ph idx="1"/>
          </p:nvPr>
        </p:nvSpPr>
        <p:spPr/>
        <p:txBody>
          <a:bodyPr>
            <a:normAutofit/>
          </a:bodyPr>
          <a:lstStyle/>
          <a:p>
            <a:pPr marL="457200" marR="0" algn="just">
              <a:lnSpc>
                <a:spcPct val="115000"/>
              </a:lnSpc>
              <a:spcBef>
                <a:spcPts val="1200"/>
              </a:spcBef>
              <a:spcAft>
                <a:spcPts val="0"/>
              </a:spcAft>
            </a:pPr>
            <a:r>
              <a:rPr lang="en-US" sz="3200" dirty="0">
                <a:latin typeface="Times New Roman" panose="02020603050405020304" pitchFamily="18" charset="0"/>
                <a:ea typeface="Calibri" panose="020F0502020204030204" pitchFamily="34" charset="0"/>
              </a:rPr>
              <a:t>May exhibit opioid resistant or requires higher doses to achieve pain relief.</a:t>
            </a:r>
          </a:p>
          <a:p>
            <a:pPr marL="457200" marR="0" algn="just">
              <a:lnSpc>
                <a:spcPct val="115000"/>
              </a:lnSpc>
              <a:spcBef>
                <a:spcPts val="1200"/>
              </a:spcBef>
              <a:spcAft>
                <a:spcPts val="0"/>
              </a:spcAft>
            </a:pPr>
            <a:endParaRPr lang="en-US" sz="3200" dirty="0">
              <a:latin typeface="Times New Roman" panose="02020603050405020304" pitchFamily="18" charset="0"/>
              <a:ea typeface="Calibri" panose="020F0502020204030204" pitchFamily="34" charset="0"/>
            </a:endParaRPr>
          </a:p>
          <a:p>
            <a:pPr marL="457200" marR="0" algn="just">
              <a:lnSpc>
                <a:spcPct val="115000"/>
              </a:lnSpc>
              <a:spcBef>
                <a:spcPts val="1200"/>
              </a:spcBef>
              <a:spcAft>
                <a:spcPts val="0"/>
              </a:spcAft>
            </a:pPr>
            <a:r>
              <a:rPr lang="en-US" sz="3200" dirty="0">
                <a:latin typeface="Times New Roman" panose="02020603050405020304" pitchFamily="18" charset="0"/>
                <a:ea typeface="Calibri" panose="020F0502020204030204" pitchFamily="34" charset="0"/>
                <a:cs typeface="Times New Roman" panose="02020603050405020304" pitchFamily="18" charset="0"/>
              </a:rPr>
              <a:t>E.g.: Neuralgia</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endParaRPr lang="en-US" sz="3200" dirty="0"/>
          </a:p>
        </p:txBody>
      </p:sp>
    </p:spTree>
    <p:extLst>
      <p:ext uri="{BB962C8B-B14F-4D97-AF65-F5344CB8AC3E}">
        <p14:creationId xmlns:p14="http://schemas.microsoft.com/office/powerpoint/2010/main" val="31614997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09715-4DB5-DFA8-2720-9CB630A1589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27587A8-A5ED-27D0-8F70-A287C4EBCE39}"/>
              </a:ext>
            </a:extLst>
          </p:cNvPr>
          <p:cNvSpPr>
            <a:spLocks noGrp="1"/>
          </p:cNvSpPr>
          <p:nvPr>
            <p:ph idx="1"/>
          </p:nvPr>
        </p:nvSpPr>
        <p:spPr/>
        <p:txBody>
          <a:bodyPr/>
          <a:lstStyle/>
          <a:p>
            <a:endParaRPr lang="en-US"/>
          </a:p>
        </p:txBody>
      </p:sp>
      <p:pic>
        <p:nvPicPr>
          <p:cNvPr id="4" name="Content Placeholder 3">
            <a:extLst>
              <a:ext uri="{FF2B5EF4-FFF2-40B4-BE49-F238E27FC236}">
                <a16:creationId xmlns:a16="http://schemas.microsoft.com/office/drawing/2014/main" id="{74EC06CF-8682-93B4-BBBD-A6F885F33F82}"/>
              </a:ext>
            </a:extLst>
          </p:cNvPr>
          <p:cNvPicPr>
            <a:picLocks noChangeAspect="1"/>
          </p:cNvPicPr>
          <p:nvPr/>
        </p:nvPicPr>
        <p:blipFill>
          <a:blip r:embed="rId2"/>
          <a:stretch>
            <a:fillRect/>
          </a:stretch>
        </p:blipFill>
        <p:spPr>
          <a:xfrm>
            <a:off x="1253922" y="365125"/>
            <a:ext cx="9383492" cy="5970361"/>
          </a:xfrm>
          <a:prstGeom prst="rect">
            <a:avLst/>
          </a:prstGeom>
        </p:spPr>
      </p:pic>
    </p:spTree>
    <p:extLst>
      <p:ext uri="{BB962C8B-B14F-4D97-AF65-F5344CB8AC3E}">
        <p14:creationId xmlns:p14="http://schemas.microsoft.com/office/powerpoint/2010/main" val="24081106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4ADA0-270B-2B35-8B90-8F9DB8DBA43C}"/>
              </a:ext>
            </a:extLst>
          </p:cNvPr>
          <p:cNvSpPr>
            <a:spLocks noGrp="1"/>
          </p:cNvSpPr>
          <p:nvPr>
            <p:ph type="title"/>
          </p:nvPr>
        </p:nvSpPr>
        <p:spPr>
          <a:xfrm>
            <a:off x="462643" y="0"/>
            <a:ext cx="10515600" cy="1325563"/>
          </a:xfrm>
        </p:spPr>
        <p:txBody>
          <a:bodyPr/>
          <a:lstStyle/>
          <a:p>
            <a:r>
              <a:rPr lang="en-US" sz="3600" b="1" dirty="0">
                <a:latin typeface="Times New Roman" panose="02020603050405020304" pitchFamily="18" charset="0"/>
                <a:ea typeface="Calibri" panose="020F0502020204030204" pitchFamily="34" charset="0"/>
                <a:cs typeface="Times New Roman" panose="02020603050405020304" pitchFamily="18" charset="0"/>
              </a:rPr>
              <a:t>4. According to cause </a:t>
            </a:r>
            <a:br>
              <a:rPr lang="en-US" dirty="0">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04AB16FD-D30B-817C-F86B-5F166A4AC64F}"/>
              </a:ext>
            </a:extLst>
          </p:cNvPr>
          <p:cNvSpPr>
            <a:spLocks noGrp="1"/>
          </p:cNvSpPr>
          <p:nvPr>
            <p:ph idx="1"/>
          </p:nvPr>
        </p:nvSpPr>
        <p:spPr>
          <a:xfrm>
            <a:off x="701026" y="662781"/>
            <a:ext cx="10789948" cy="4351338"/>
          </a:xfrm>
        </p:spPr>
        <p:txBody>
          <a:bodyPr>
            <a:noAutofit/>
          </a:bodyPr>
          <a:lstStyle/>
          <a:p>
            <a:pPr marL="342900" marR="0" lvl="0" indent="-342900" algn="just">
              <a:lnSpc>
                <a:spcPct val="115000"/>
              </a:lnSpc>
              <a:spcBef>
                <a:spcPts val="0"/>
              </a:spcBef>
              <a:spcAft>
                <a:spcPts val="0"/>
              </a:spcAft>
              <a:buFont typeface="Wingdings" panose="05000000000000000000" pitchFamily="2" charset="2"/>
              <a:buChar char=""/>
            </a:pPr>
            <a:r>
              <a:rPr lang="en-US" sz="3200" b="1" dirty="0">
                <a:latin typeface="Times New Roman" panose="02020603050405020304" pitchFamily="18" charset="0"/>
                <a:ea typeface="Calibri" panose="020F0502020204030204" pitchFamily="34" charset="0"/>
                <a:cs typeface="Times New Roman" panose="02020603050405020304" pitchFamily="18" charset="0"/>
              </a:rPr>
              <a:t>Cancer pain</a:t>
            </a:r>
          </a:p>
          <a:p>
            <a:pPr marL="342900" marR="0" lvl="0" indent="-342900" algn="just">
              <a:lnSpc>
                <a:spcPct val="115000"/>
              </a:lnSpc>
              <a:spcBef>
                <a:spcPts val="0"/>
              </a:spcBef>
              <a:spcAft>
                <a:spcPts val="0"/>
              </a:spcAft>
              <a:buFont typeface="Wingdings" panose="05000000000000000000" pitchFamily="2" charset="2"/>
              <a:buChar char=""/>
            </a:pP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457200" marR="0" algn="just">
              <a:lnSpc>
                <a:spcPct val="115000"/>
              </a:lnSpc>
              <a:spcBef>
                <a:spcPts val="0"/>
              </a:spcBef>
              <a:spcAft>
                <a:spcPts val="1000"/>
              </a:spcAft>
            </a:pPr>
            <a:r>
              <a:rPr lang="en-US" sz="3200" dirty="0">
                <a:latin typeface="Times New Roman" panose="02020603050405020304" pitchFamily="18" charset="0"/>
                <a:ea typeface="Calibri" panose="020F0502020204030204" pitchFamily="34" charset="0"/>
                <a:cs typeface="Times New Roman" panose="02020603050405020304" pitchFamily="18" charset="0"/>
              </a:rPr>
              <a:t>Pain associated with cancer may be acute or chronic. </a:t>
            </a:r>
          </a:p>
          <a:p>
            <a:pPr marL="457200" marR="0" algn="just">
              <a:lnSpc>
                <a:spcPct val="115000"/>
              </a:lnSpc>
              <a:spcBef>
                <a:spcPts val="0"/>
              </a:spcBef>
              <a:spcAft>
                <a:spcPts val="1000"/>
              </a:spcAft>
            </a:pPr>
            <a:endParaRPr lang="en-US" sz="3200" dirty="0">
              <a:latin typeface="Times New Roman" panose="02020603050405020304" pitchFamily="18" charset="0"/>
              <a:ea typeface="Calibri" panose="020F0502020204030204" pitchFamily="34" charset="0"/>
              <a:cs typeface="Times New Roman" panose="02020603050405020304" pitchFamily="18" charset="0"/>
            </a:endParaRPr>
          </a:p>
          <a:p>
            <a:pPr marL="457200" marR="0" algn="just">
              <a:lnSpc>
                <a:spcPct val="115000"/>
              </a:lnSpc>
              <a:spcBef>
                <a:spcPts val="0"/>
              </a:spcBef>
              <a:spcAft>
                <a:spcPts val="1000"/>
              </a:spcAft>
            </a:pPr>
            <a:r>
              <a:rPr lang="en-US" sz="3200" dirty="0">
                <a:latin typeface="Times New Roman" panose="02020603050405020304" pitchFamily="18" charset="0"/>
                <a:ea typeface="Calibri" panose="020F0502020204030204" pitchFamily="34" charset="0"/>
                <a:cs typeface="Times New Roman" panose="02020603050405020304" pitchFamily="18" charset="0"/>
              </a:rPr>
              <a:t>Pain in patients with cancer can be directly associated with the cancer, a result of cancer treatment or not associated with the cancer. </a:t>
            </a:r>
          </a:p>
          <a:p>
            <a:pPr marL="457200" marR="0" algn="just">
              <a:lnSpc>
                <a:spcPct val="115000"/>
              </a:lnSpc>
              <a:spcBef>
                <a:spcPts val="0"/>
              </a:spcBef>
              <a:spcAft>
                <a:spcPts val="1000"/>
              </a:spcAft>
            </a:pPr>
            <a:endParaRPr lang="en-US" sz="3200" dirty="0">
              <a:latin typeface="Times New Roman" panose="02020603050405020304" pitchFamily="18" charset="0"/>
              <a:ea typeface="Calibri" panose="020F0502020204030204" pitchFamily="34" charset="0"/>
              <a:cs typeface="Times New Roman" panose="02020603050405020304" pitchFamily="18" charset="0"/>
            </a:endParaRPr>
          </a:p>
          <a:p>
            <a:pPr marL="457200" marR="0" algn="just">
              <a:lnSpc>
                <a:spcPct val="115000"/>
              </a:lnSpc>
              <a:spcBef>
                <a:spcPts val="0"/>
              </a:spcBef>
              <a:spcAft>
                <a:spcPts val="1000"/>
              </a:spcAft>
            </a:pPr>
            <a:r>
              <a:rPr lang="en-US" sz="3200" dirty="0">
                <a:latin typeface="Times New Roman" panose="02020603050405020304" pitchFamily="18" charset="0"/>
                <a:ea typeface="Calibri" panose="020F0502020204030204" pitchFamily="34" charset="0"/>
                <a:cs typeface="Times New Roman" panose="02020603050405020304" pitchFamily="18" charset="0"/>
              </a:rPr>
              <a:t>However, most pain associated with cancer is direct result of tumor involvement.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algn="just"/>
            <a:endParaRPr lang="en-US" sz="3200" dirty="0"/>
          </a:p>
        </p:txBody>
      </p:sp>
    </p:spTree>
    <p:extLst>
      <p:ext uri="{BB962C8B-B14F-4D97-AF65-F5344CB8AC3E}">
        <p14:creationId xmlns:p14="http://schemas.microsoft.com/office/powerpoint/2010/main" val="20509524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02054F-CDA2-8FC0-C824-7EA33DAEFB2C}"/>
              </a:ext>
            </a:extLst>
          </p:cNvPr>
          <p:cNvSpPr>
            <a:spLocks noGrp="1"/>
          </p:cNvSpPr>
          <p:nvPr>
            <p:ph idx="1"/>
          </p:nvPr>
        </p:nvSpPr>
        <p:spPr>
          <a:xfrm>
            <a:off x="906856" y="626665"/>
            <a:ext cx="10378288" cy="5604669"/>
          </a:xfrm>
        </p:spPr>
        <p:txBody>
          <a:bodyPr>
            <a:normAutofit lnSpcReduction="10000"/>
          </a:bodyPr>
          <a:lstStyle/>
          <a:p>
            <a:pPr marL="342900" marR="0" lvl="0" indent="-342900" algn="just">
              <a:lnSpc>
                <a:spcPct val="115000"/>
              </a:lnSpc>
              <a:spcBef>
                <a:spcPts val="0"/>
              </a:spcBef>
              <a:spcAft>
                <a:spcPts val="0"/>
              </a:spcAft>
              <a:buFont typeface="Wingdings" panose="05000000000000000000" pitchFamily="2" charset="2"/>
              <a:buChar char=""/>
            </a:pPr>
            <a:r>
              <a:rPr lang="en-US" sz="3200" b="1" dirty="0">
                <a:latin typeface="Times New Roman" panose="02020603050405020304" pitchFamily="18" charset="0"/>
                <a:ea typeface="Calibri" panose="020F0502020204030204" pitchFamily="34" charset="0"/>
                <a:cs typeface="Times New Roman" panose="02020603050405020304" pitchFamily="18" charset="0"/>
              </a:rPr>
              <a:t>Non cancer pain</a:t>
            </a:r>
          </a:p>
          <a:p>
            <a:pPr marL="0" marR="0" lvl="0" indent="0" algn="just">
              <a:lnSpc>
                <a:spcPct val="115000"/>
              </a:lnSpc>
              <a:spcBef>
                <a:spcPts val="0"/>
              </a:spcBef>
              <a:spcAft>
                <a:spcPts val="0"/>
              </a:spcAft>
              <a:buNone/>
            </a:pPr>
            <a:endParaRPr lang="en-US" sz="3200" dirty="0">
              <a:latin typeface="Times New Roman" panose="02020603050405020304" pitchFamily="18" charset="0"/>
              <a:ea typeface="Calibri" panose="020F0502020204030204" pitchFamily="34" charset="0"/>
              <a:cs typeface="Times New Roman" panose="02020603050405020304" pitchFamily="18" charset="0"/>
            </a:endParaRPr>
          </a:p>
          <a:p>
            <a:pPr marL="457200" marR="0" algn="just">
              <a:lnSpc>
                <a:spcPct val="115000"/>
              </a:lnSpc>
              <a:spcBef>
                <a:spcPts val="0"/>
              </a:spcBef>
              <a:spcAft>
                <a:spcPts val="1000"/>
              </a:spcAft>
            </a:pPr>
            <a:r>
              <a:rPr lang="en-US" sz="3200" dirty="0">
                <a:latin typeface="Times New Roman" panose="02020603050405020304" pitchFamily="18" charset="0"/>
                <a:ea typeface="Calibri" panose="020F0502020204030204" pitchFamily="34" charset="0"/>
                <a:cs typeface="Times New Roman" panose="02020603050405020304" pitchFamily="18" charset="0"/>
              </a:rPr>
              <a:t>Includes surgery or injury, Degenerative disease (e.g. arthritis), Child birth, Nerve compression or injury. </a:t>
            </a:r>
          </a:p>
          <a:p>
            <a:pPr marL="457200" marR="0" algn="just">
              <a:lnSpc>
                <a:spcPct val="115000"/>
              </a:lnSpc>
              <a:spcBef>
                <a:spcPts val="0"/>
              </a:spcBef>
              <a:spcAft>
                <a:spcPts val="1000"/>
              </a:spcAft>
            </a:pPr>
            <a:endParaRPr lang="en-US" sz="3200" dirty="0">
              <a:latin typeface="Times New Roman" panose="02020603050405020304" pitchFamily="18" charset="0"/>
              <a:ea typeface="Calibri" panose="020F0502020204030204" pitchFamily="34" charset="0"/>
              <a:cs typeface="Times New Roman" panose="02020603050405020304" pitchFamily="18" charset="0"/>
            </a:endParaRPr>
          </a:p>
          <a:p>
            <a:pPr marL="457200" marR="0" algn="just">
              <a:lnSpc>
                <a:spcPct val="115000"/>
              </a:lnSpc>
              <a:spcBef>
                <a:spcPts val="0"/>
              </a:spcBef>
              <a:spcAft>
                <a:spcPts val="1000"/>
              </a:spcAft>
            </a:pPr>
            <a:r>
              <a:rPr lang="en-US" sz="3200" dirty="0">
                <a:latin typeface="Times New Roman" panose="02020603050405020304" pitchFamily="18" charset="0"/>
                <a:ea typeface="Calibri" panose="020F0502020204030204" pitchFamily="34" charset="0"/>
                <a:cs typeface="Times New Roman" panose="02020603050405020304" pitchFamily="18" charset="0"/>
              </a:rPr>
              <a:t>Pain may be acute and last for a limited time or may become chronic. </a:t>
            </a:r>
          </a:p>
          <a:p>
            <a:pPr marL="457200" marR="0" algn="just">
              <a:lnSpc>
                <a:spcPct val="115000"/>
              </a:lnSpc>
              <a:spcBef>
                <a:spcPts val="0"/>
              </a:spcBef>
              <a:spcAft>
                <a:spcPts val="1000"/>
              </a:spcAft>
            </a:pPr>
            <a:endParaRPr lang="en-US" sz="3200" dirty="0">
              <a:latin typeface="Times New Roman" panose="02020603050405020304" pitchFamily="18" charset="0"/>
              <a:ea typeface="Calibri" panose="020F0502020204030204" pitchFamily="34" charset="0"/>
              <a:cs typeface="Times New Roman" panose="02020603050405020304" pitchFamily="18" charset="0"/>
            </a:endParaRPr>
          </a:p>
          <a:p>
            <a:pPr marL="457200" marR="0" algn="just">
              <a:lnSpc>
                <a:spcPct val="115000"/>
              </a:lnSpc>
              <a:spcBef>
                <a:spcPts val="0"/>
              </a:spcBef>
              <a:spcAft>
                <a:spcPts val="1000"/>
              </a:spcAft>
            </a:pPr>
            <a:r>
              <a:rPr lang="en-US" sz="3200" dirty="0">
                <a:latin typeface="Times New Roman" panose="02020603050405020304" pitchFamily="18" charset="0"/>
                <a:ea typeface="Calibri" panose="020F0502020204030204" pitchFamily="34" charset="0"/>
                <a:cs typeface="Times New Roman" panose="02020603050405020304" pitchFamily="18" charset="0"/>
              </a:rPr>
              <a:t>The cause may or may not be obvious.</a:t>
            </a:r>
          </a:p>
          <a:p>
            <a:pPr algn="just"/>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491679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CDB46-7E2D-510E-1DCA-5123A979E839}"/>
              </a:ext>
            </a:extLst>
          </p:cNvPr>
          <p:cNvSpPr>
            <a:spLocks noGrp="1"/>
          </p:cNvSpPr>
          <p:nvPr>
            <p:ph type="title"/>
          </p:nvPr>
        </p:nvSpPr>
        <p:spPr>
          <a:xfrm>
            <a:off x="2063280" y="268082"/>
            <a:ext cx="9143035" cy="1325563"/>
          </a:xfrm>
        </p:spPr>
        <p:txBody>
          <a:bodyPr/>
          <a:lstStyle/>
          <a:p>
            <a:r>
              <a:rPr lang="en-US" b="1" u="sng" dirty="0">
                <a:latin typeface="Times New Roman" panose="02020603050405020304" pitchFamily="18" charset="0"/>
                <a:ea typeface="Calibri" panose="020F0502020204030204" pitchFamily="34" charset="0"/>
                <a:cs typeface="Times New Roman" panose="02020603050405020304" pitchFamily="18" charset="0"/>
              </a:rPr>
              <a:t>PHYSIOLOGY OF PAIN</a:t>
            </a:r>
            <a:br>
              <a:rPr lang="en-US" u="sng" dirty="0">
                <a:latin typeface="Times New Roman" panose="02020603050405020304" pitchFamily="18" charset="0"/>
                <a:ea typeface="Calibri" panose="020F0502020204030204" pitchFamily="34" charset="0"/>
                <a:cs typeface="Times New Roman" panose="02020603050405020304" pitchFamily="18" charset="0"/>
              </a:rPr>
            </a:br>
            <a:endParaRPr lang="en-US"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DB32251-1FC3-A915-CBFD-8B21C5444047}"/>
              </a:ext>
            </a:extLst>
          </p:cNvPr>
          <p:cNvSpPr>
            <a:spLocks noGrp="1"/>
          </p:cNvSpPr>
          <p:nvPr>
            <p:ph idx="1"/>
          </p:nvPr>
        </p:nvSpPr>
        <p:spPr>
          <a:xfrm>
            <a:off x="924232" y="1786296"/>
            <a:ext cx="10508225" cy="4351338"/>
          </a:xfrm>
        </p:spPr>
        <p:txBody>
          <a:bodyPr>
            <a:normAutofit lnSpcReduction="10000"/>
          </a:bodyPr>
          <a:lstStyle/>
          <a:p>
            <a:pPr marL="0" marR="0" algn="just">
              <a:lnSpc>
                <a:spcPct val="115000"/>
              </a:lnSpc>
              <a:spcBef>
                <a:spcPts val="0"/>
              </a:spcBef>
              <a:spcAft>
                <a:spcPts val="1000"/>
              </a:spcAft>
            </a:pPr>
            <a:r>
              <a:rPr lang="en-US" sz="3200" dirty="0">
                <a:latin typeface="Times New Roman" panose="02020603050405020304" pitchFamily="18" charset="0"/>
                <a:ea typeface="Calibri" panose="020F0502020204030204" pitchFamily="34" charset="0"/>
                <a:cs typeface="Times New Roman" panose="02020603050405020304" pitchFamily="18" charset="0"/>
              </a:rPr>
              <a:t>There are peripheral  nerve fibers and their receptor endings that monitor the stimuli for pain.</a:t>
            </a:r>
          </a:p>
          <a:p>
            <a:pPr marL="0" marR="0" indent="0" algn="just">
              <a:lnSpc>
                <a:spcPct val="115000"/>
              </a:lnSpc>
              <a:spcBef>
                <a:spcPts val="0"/>
              </a:spcBef>
              <a:spcAft>
                <a:spcPts val="1000"/>
              </a:spcAft>
              <a:buNone/>
            </a:pPr>
            <a:endParaRPr lang="en-US" sz="3200" dirty="0">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1000"/>
              </a:spcAft>
            </a:pPr>
            <a:r>
              <a:rPr lang="en-US" sz="3200" dirty="0">
                <a:latin typeface="Times New Roman" panose="02020603050405020304" pitchFamily="18" charset="0"/>
                <a:ea typeface="Calibri" panose="020F0502020204030204" pitchFamily="34" charset="0"/>
                <a:cs typeface="Times New Roman" panose="02020603050405020304" pitchFamily="18" charset="0"/>
              </a:rPr>
              <a:t>The spinal cord circuitry that processes pain information, the pathways that project pain  information to the brain, the thalamus and cortex that integrate and modulate pain and finally the  subjective reaction to pain.</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1000"/>
              </a:spcAft>
            </a:pP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algn="just"/>
            <a:endParaRPr lang="en-US" sz="3200" dirty="0"/>
          </a:p>
        </p:txBody>
      </p:sp>
    </p:spTree>
    <p:extLst>
      <p:ext uri="{BB962C8B-B14F-4D97-AF65-F5344CB8AC3E}">
        <p14:creationId xmlns:p14="http://schemas.microsoft.com/office/powerpoint/2010/main" val="1458123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1DF17B-442D-9666-4083-9658A7D161DB}"/>
              </a:ext>
            </a:extLst>
          </p:cNvPr>
          <p:cNvSpPr>
            <a:spLocks noGrp="1"/>
          </p:cNvSpPr>
          <p:nvPr>
            <p:ph idx="1"/>
          </p:nvPr>
        </p:nvSpPr>
        <p:spPr>
          <a:xfrm>
            <a:off x="973392" y="1163130"/>
            <a:ext cx="10584613" cy="4351338"/>
          </a:xfrm>
        </p:spPr>
        <p:txBody>
          <a:bodyPr>
            <a:noAutofit/>
          </a:bodyPr>
          <a:lstStyle/>
          <a:p>
            <a:pPr algn="just"/>
            <a:r>
              <a:rPr lang="en-US" sz="3200" dirty="0">
                <a:latin typeface="Times New Roman" panose="02020603050405020304" pitchFamily="18" charset="0"/>
                <a:cs typeface="Times New Roman" panose="02020603050405020304" pitchFamily="18" charset="0"/>
              </a:rPr>
              <a:t>According to Mc. Caffery and Pasero, there are four processes of normal pain:</a:t>
            </a:r>
          </a:p>
          <a:p>
            <a:pPr marL="514350" indent="-514350" algn="just">
              <a:lnSpc>
                <a:spcPct val="150000"/>
              </a:lnSpc>
              <a:buFont typeface="+mj-lt"/>
              <a:buAutoNum type="arabicPeriod"/>
            </a:pPr>
            <a:r>
              <a:rPr lang="en-US" sz="3200" dirty="0">
                <a:latin typeface="Times New Roman" panose="02020603050405020304" pitchFamily="18" charset="0"/>
                <a:cs typeface="Times New Roman" panose="02020603050405020304" pitchFamily="18" charset="0"/>
              </a:rPr>
              <a:t>Transduction </a:t>
            </a:r>
          </a:p>
          <a:p>
            <a:pPr marL="514350" indent="-514350" algn="just">
              <a:lnSpc>
                <a:spcPct val="150000"/>
              </a:lnSpc>
              <a:buFont typeface="+mj-lt"/>
              <a:buAutoNum type="arabicPeriod"/>
            </a:pPr>
            <a:r>
              <a:rPr lang="en-US" sz="3200" dirty="0">
                <a:latin typeface="Times New Roman" panose="02020603050405020304" pitchFamily="18" charset="0"/>
                <a:cs typeface="Times New Roman" panose="02020603050405020304" pitchFamily="18" charset="0"/>
              </a:rPr>
              <a:t>Transmission </a:t>
            </a:r>
          </a:p>
          <a:p>
            <a:pPr marL="514350" indent="-514350" algn="just">
              <a:lnSpc>
                <a:spcPct val="150000"/>
              </a:lnSpc>
              <a:buFont typeface="+mj-lt"/>
              <a:buAutoNum type="arabicPeriod"/>
            </a:pPr>
            <a:r>
              <a:rPr lang="en-US" sz="3200" dirty="0">
                <a:latin typeface="Times New Roman" panose="02020603050405020304" pitchFamily="18" charset="0"/>
                <a:cs typeface="Times New Roman" panose="02020603050405020304" pitchFamily="18" charset="0"/>
              </a:rPr>
              <a:t>Perception </a:t>
            </a:r>
          </a:p>
          <a:p>
            <a:pPr marL="514350" indent="-514350" algn="just">
              <a:lnSpc>
                <a:spcPct val="150000"/>
              </a:lnSpc>
              <a:buFont typeface="+mj-lt"/>
              <a:buAutoNum type="arabicPeriod"/>
            </a:pPr>
            <a:r>
              <a:rPr lang="en-US" sz="3200" dirty="0">
                <a:latin typeface="Times New Roman" panose="02020603050405020304" pitchFamily="18" charset="0"/>
                <a:cs typeface="Times New Roman" panose="02020603050405020304" pitchFamily="18" charset="0"/>
              </a:rPr>
              <a:t>Modulation </a:t>
            </a:r>
          </a:p>
          <a:p>
            <a:pPr marL="514350" indent="-514350" algn="just">
              <a:buFont typeface="+mj-lt"/>
              <a:buAutoNum type="arabicPeriod"/>
            </a:pPr>
            <a:endParaRPr lang="en-US" sz="3200" dirty="0">
              <a:latin typeface="Times New Roman" panose="02020603050405020304" pitchFamily="18" charset="0"/>
              <a:cs typeface="Times New Roman" panose="02020603050405020304" pitchFamily="18" charset="0"/>
            </a:endParaRPr>
          </a:p>
          <a:p>
            <a:pPr marL="0" indent="0" algn="just">
              <a:buNone/>
            </a:pPr>
            <a:endParaRPr lang="en-US" sz="3200" dirty="0"/>
          </a:p>
        </p:txBody>
      </p:sp>
    </p:spTree>
    <p:extLst>
      <p:ext uri="{BB962C8B-B14F-4D97-AF65-F5344CB8AC3E}">
        <p14:creationId xmlns:p14="http://schemas.microsoft.com/office/powerpoint/2010/main" val="6933429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3CA411-0D09-3508-E629-B13BD99E02E7}"/>
              </a:ext>
            </a:extLst>
          </p:cNvPr>
          <p:cNvSpPr>
            <a:spLocks noGrp="1"/>
          </p:cNvSpPr>
          <p:nvPr>
            <p:ph idx="1"/>
          </p:nvPr>
        </p:nvSpPr>
        <p:spPr>
          <a:xfrm>
            <a:off x="612011" y="1021746"/>
            <a:ext cx="10967977" cy="4351338"/>
          </a:xfrm>
        </p:spPr>
        <p:txBody>
          <a:bodyPr>
            <a:noAutofit/>
          </a:bodyPr>
          <a:lstStyle/>
          <a:p>
            <a:pPr algn="just">
              <a:lnSpc>
                <a:spcPct val="105000"/>
              </a:lnSpc>
              <a:spcBef>
                <a:spcPts val="0"/>
              </a:spcBef>
              <a:spcAft>
                <a:spcPts val="800"/>
              </a:spcAft>
            </a:pPr>
            <a:r>
              <a:rPr lang="en-US" sz="3200" dirty="0">
                <a:latin typeface="Times New Roman" panose="02020603050405020304" pitchFamily="18" charset="0"/>
                <a:ea typeface="Calibri" panose="020F0502020204030204" pitchFamily="34" charset="0"/>
                <a:cs typeface="Times New Roman" panose="02020603050405020304" pitchFamily="18" charset="0"/>
              </a:rPr>
              <a:t>Pain is usually caused by thermal, mechanical, or chemical stimuli. </a:t>
            </a:r>
          </a:p>
          <a:p>
            <a:pPr algn="just">
              <a:lnSpc>
                <a:spcPct val="105000"/>
              </a:lnSpc>
              <a:spcBef>
                <a:spcPts val="0"/>
              </a:spcBef>
              <a:spcAft>
                <a:spcPts val="800"/>
              </a:spcAft>
            </a:pPr>
            <a:endParaRPr lang="en-US" sz="32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5000"/>
              </a:lnSpc>
              <a:spcBef>
                <a:spcPts val="0"/>
              </a:spcBef>
              <a:spcAft>
                <a:spcPts val="800"/>
              </a:spcAft>
            </a:pPr>
            <a:r>
              <a:rPr lang="en-US" sz="3200" dirty="0">
                <a:latin typeface="Times New Roman" panose="02020603050405020304" pitchFamily="18" charset="0"/>
                <a:ea typeface="Calibri" panose="020F0502020204030204" pitchFamily="34" charset="0"/>
                <a:cs typeface="Times New Roman" panose="02020603050405020304" pitchFamily="18" charset="0"/>
              </a:rPr>
              <a:t>The energy of these stimulus is converted in electrical energy.</a:t>
            </a:r>
          </a:p>
          <a:p>
            <a:pPr algn="just">
              <a:lnSpc>
                <a:spcPct val="105000"/>
              </a:lnSpc>
              <a:spcBef>
                <a:spcPts val="0"/>
              </a:spcBef>
              <a:spcAft>
                <a:spcPts val="800"/>
              </a:spcAft>
            </a:pPr>
            <a:endParaRPr lang="en-US" sz="32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5000"/>
              </a:lnSpc>
              <a:spcBef>
                <a:spcPts val="0"/>
              </a:spcBef>
              <a:spcAft>
                <a:spcPts val="800"/>
              </a:spcAft>
            </a:pPr>
            <a:r>
              <a:rPr lang="en-US" sz="3200" dirty="0">
                <a:latin typeface="Times New Roman" panose="02020603050405020304" pitchFamily="18" charset="0"/>
                <a:ea typeface="Calibri" panose="020F0502020204030204" pitchFamily="34" charset="0"/>
                <a:cs typeface="Times New Roman" panose="02020603050405020304" pitchFamily="18" charset="0"/>
              </a:rPr>
              <a:t>This energy conversion is known as transduction.</a:t>
            </a:r>
          </a:p>
          <a:p>
            <a:pPr algn="just">
              <a:lnSpc>
                <a:spcPct val="105000"/>
              </a:lnSpc>
              <a:spcBef>
                <a:spcPts val="0"/>
              </a:spcBef>
              <a:spcAft>
                <a:spcPts val="800"/>
              </a:spcAft>
            </a:pPr>
            <a:endParaRPr lang="en-US" sz="32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5000"/>
              </a:lnSpc>
              <a:spcBef>
                <a:spcPts val="0"/>
              </a:spcBef>
              <a:spcAft>
                <a:spcPts val="800"/>
              </a:spcAft>
            </a:pPr>
            <a:r>
              <a:rPr lang="en-US" sz="3200" dirty="0">
                <a:latin typeface="Times New Roman" panose="02020603050405020304" pitchFamily="18" charset="0"/>
                <a:ea typeface="Calibri" panose="020F0502020204030204" pitchFamily="34" charset="0"/>
                <a:cs typeface="Times New Roman" panose="02020603050405020304" pitchFamily="18" charset="0"/>
              </a:rPr>
              <a:t>It begins in the periphery when the pain producing stimulus sends an impulse across a peripheral pain nerve fiber, initiating an action potential.</a:t>
            </a:r>
          </a:p>
          <a:p>
            <a:pPr marL="469900" marR="0" indent="0" algn="just">
              <a:lnSpc>
                <a:spcPct val="115000"/>
              </a:lnSpc>
              <a:spcBef>
                <a:spcPts val="0"/>
              </a:spcBef>
              <a:spcAft>
                <a:spcPts val="1000"/>
              </a:spcAft>
              <a:buNone/>
            </a:pPr>
            <a:r>
              <a:rPr lang="en-US" sz="3200" dirty="0">
                <a:latin typeface="Times New Roman" panose="02020603050405020304" pitchFamily="18" charset="0"/>
                <a:ea typeface="Calibri" panose="020F0502020204030204" pitchFamily="34" charset="0"/>
                <a:cs typeface="Times New Roman" panose="02020603050405020304" pitchFamily="18" charset="0"/>
              </a:rPr>
              <a:t> </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algn="just"/>
            <a:endParaRPr lang="en-US" sz="3200" dirty="0"/>
          </a:p>
        </p:txBody>
      </p:sp>
      <p:sp>
        <p:nvSpPr>
          <p:cNvPr id="5" name="Title 4">
            <a:extLst>
              <a:ext uri="{FF2B5EF4-FFF2-40B4-BE49-F238E27FC236}">
                <a16:creationId xmlns:a16="http://schemas.microsoft.com/office/drawing/2014/main" id="{47FE2B0B-2A17-AC02-268E-EADBB95A29C2}"/>
              </a:ext>
            </a:extLst>
          </p:cNvPr>
          <p:cNvSpPr>
            <a:spLocks noGrp="1"/>
          </p:cNvSpPr>
          <p:nvPr>
            <p:ph type="title"/>
          </p:nvPr>
        </p:nvSpPr>
        <p:spPr>
          <a:xfrm>
            <a:off x="391373" y="104819"/>
            <a:ext cx="10515600" cy="1325563"/>
          </a:xfrm>
        </p:spPr>
        <p:txBody>
          <a:bodyPr/>
          <a:lstStyle/>
          <a:p>
            <a:pPr marL="571500" indent="-571500">
              <a:buFont typeface="Wingdings" panose="05000000000000000000" pitchFamily="2" charset="2"/>
              <a:buChar char="v"/>
            </a:pPr>
            <a:r>
              <a:rPr lang="en-US" b="1" dirty="0">
                <a:latin typeface="Times New Roman" panose="02020603050405020304" pitchFamily="18" charset="0"/>
                <a:ea typeface="Calibri" panose="020F0502020204030204" pitchFamily="34" charset="0"/>
                <a:cs typeface="Times New Roman" panose="02020603050405020304" pitchFamily="18" charset="0"/>
              </a:rPr>
              <a:t>Transduction</a:t>
            </a:r>
            <a:br>
              <a:rPr lang="en-US" dirty="0">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21955569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757175-14CA-B436-38DC-2D989B474017}"/>
              </a:ext>
            </a:extLst>
          </p:cNvPr>
          <p:cNvSpPr>
            <a:spLocks noGrp="1"/>
          </p:cNvSpPr>
          <p:nvPr>
            <p:ph idx="1"/>
          </p:nvPr>
        </p:nvSpPr>
        <p:spPr>
          <a:xfrm>
            <a:off x="467810" y="392844"/>
            <a:ext cx="10873154" cy="4351338"/>
          </a:xfrm>
        </p:spPr>
        <p:txBody>
          <a:bodyPr>
            <a:noAutofit/>
          </a:bodyPr>
          <a:lstStyle/>
          <a:p>
            <a:pPr marL="698500" marR="0" algn="just">
              <a:lnSpc>
                <a:spcPct val="115000"/>
              </a:lnSpc>
              <a:spcBef>
                <a:spcPts val="0"/>
              </a:spcBef>
              <a:spcAft>
                <a:spcPts val="0"/>
              </a:spcAft>
            </a:pPr>
            <a:r>
              <a:rPr lang="en-US" sz="3200" dirty="0">
                <a:latin typeface="Times New Roman" panose="02020603050405020304" pitchFamily="18" charset="0"/>
                <a:ea typeface="Calibri" panose="020F0502020204030204" pitchFamily="34" charset="0"/>
                <a:cs typeface="Times New Roman" panose="02020603050405020304" pitchFamily="18" charset="0"/>
              </a:rPr>
              <a:t>All the cellular damage caused by thermal, mechanical, and  chemical stimuli results the release of excitatory neurotransmitters. </a:t>
            </a:r>
          </a:p>
          <a:p>
            <a:pPr marL="698500" marR="0" algn="just">
              <a:lnSpc>
                <a:spcPct val="115000"/>
              </a:lnSpc>
              <a:spcBef>
                <a:spcPts val="0"/>
              </a:spcBef>
              <a:spcAft>
                <a:spcPts val="0"/>
              </a:spcAft>
            </a:pPr>
            <a:endParaRPr lang="en-US" sz="3200" dirty="0">
              <a:latin typeface="Times New Roman" panose="02020603050405020304" pitchFamily="18" charset="0"/>
              <a:ea typeface="Calibri" panose="020F0502020204030204" pitchFamily="34" charset="0"/>
              <a:cs typeface="Times New Roman" panose="02020603050405020304" pitchFamily="18" charset="0"/>
            </a:endParaRPr>
          </a:p>
          <a:p>
            <a:pPr marL="698500" marR="0" algn="just">
              <a:lnSpc>
                <a:spcPct val="115000"/>
              </a:lnSpc>
              <a:spcBef>
                <a:spcPts val="0"/>
              </a:spcBef>
              <a:spcAft>
                <a:spcPts val="0"/>
              </a:spcAft>
            </a:pPr>
            <a:r>
              <a:rPr lang="en-US" sz="3200" dirty="0">
                <a:latin typeface="Times New Roman" panose="02020603050405020304" pitchFamily="18" charset="0"/>
                <a:ea typeface="Calibri" panose="020F0502020204030204" pitchFamily="34" charset="0"/>
                <a:cs typeface="Times New Roman" panose="02020603050405020304" pitchFamily="18" charset="0"/>
              </a:rPr>
              <a:t>Prostaglandins, bradykinin, serotonin, histamine, substance P. These are pain sensitizing substances that  surrounds the pain fiber in the  ECF.</a:t>
            </a:r>
          </a:p>
          <a:p>
            <a:pPr marL="698500" marR="0" algn="just">
              <a:lnSpc>
                <a:spcPct val="115000"/>
              </a:lnSpc>
              <a:spcBef>
                <a:spcPts val="0"/>
              </a:spcBef>
              <a:spcAft>
                <a:spcPts val="0"/>
              </a:spcAft>
            </a:pPr>
            <a:endParaRPr lang="en-US" sz="3200" dirty="0">
              <a:latin typeface="Times New Roman" panose="02020603050405020304" pitchFamily="18" charset="0"/>
              <a:ea typeface="Calibri" panose="020F0502020204030204" pitchFamily="34" charset="0"/>
              <a:cs typeface="Times New Roman" panose="02020603050405020304" pitchFamily="18" charset="0"/>
            </a:endParaRPr>
          </a:p>
          <a:p>
            <a:pPr marL="698500" marR="0" algn="just">
              <a:lnSpc>
                <a:spcPct val="115000"/>
              </a:lnSpc>
              <a:spcBef>
                <a:spcPts val="0"/>
              </a:spcBef>
              <a:spcAft>
                <a:spcPts val="0"/>
              </a:spcAft>
            </a:pPr>
            <a:r>
              <a:rPr lang="en-US" sz="3200" dirty="0">
                <a:latin typeface="Times New Roman" panose="02020603050405020304" pitchFamily="18" charset="0"/>
                <a:ea typeface="Calibri" panose="020F0502020204030204" pitchFamily="34" charset="0"/>
                <a:cs typeface="Times New Roman" panose="02020603050405020304" pitchFamily="18" charset="0"/>
              </a:rPr>
              <a:t>These substances exert the spread of the pain message and causing an inflammatory response. </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469900" marR="0" indent="0" algn="just">
              <a:lnSpc>
                <a:spcPct val="115000"/>
              </a:lnSpc>
              <a:spcBef>
                <a:spcPts val="0"/>
              </a:spcBef>
              <a:spcAft>
                <a:spcPts val="1000"/>
              </a:spcAft>
              <a:buNone/>
            </a:pPr>
            <a:r>
              <a:rPr lang="en-US" sz="3200" dirty="0">
                <a:latin typeface="Times New Roman" panose="02020603050405020304" pitchFamily="18" charset="0"/>
                <a:ea typeface="Calibri" panose="020F0502020204030204" pitchFamily="34" charset="0"/>
                <a:cs typeface="Times New Roman" panose="02020603050405020304" pitchFamily="18" charset="0"/>
              </a:rPr>
              <a:t> </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algn="just"/>
            <a:endParaRPr lang="en-US" sz="3200" dirty="0"/>
          </a:p>
        </p:txBody>
      </p:sp>
    </p:spTree>
    <p:extLst>
      <p:ext uri="{BB962C8B-B14F-4D97-AF65-F5344CB8AC3E}">
        <p14:creationId xmlns:p14="http://schemas.microsoft.com/office/powerpoint/2010/main" val="10348547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47889-22AF-433A-0EF7-32038AA8AA2D}"/>
              </a:ext>
            </a:extLst>
          </p:cNvPr>
          <p:cNvSpPr>
            <a:spLocks noGrp="1"/>
          </p:cNvSpPr>
          <p:nvPr>
            <p:ph type="title"/>
          </p:nvPr>
        </p:nvSpPr>
        <p:spPr/>
        <p:txBody>
          <a:bodyPr/>
          <a:lstStyle/>
          <a:p>
            <a:pPr marL="571500" indent="-571500">
              <a:buFont typeface="Wingdings" panose="05000000000000000000" pitchFamily="2" charset="2"/>
              <a:buChar char="v"/>
            </a:pPr>
            <a:r>
              <a:rPr lang="en-US" sz="4400" b="1" dirty="0">
                <a:latin typeface="Times New Roman" panose="02020603050405020304" pitchFamily="18" charset="0"/>
                <a:ea typeface="Calibri" panose="020F0502020204030204" pitchFamily="34" charset="0"/>
                <a:cs typeface="Times New Roman" panose="02020603050405020304" pitchFamily="18" charset="0"/>
              </a:rPr>
              <a:t>Transmission</a:t>
            </a:r>
            <a:br>
              <a:rPr lang="en-US" sz="4400" dirty="0">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9D0D6731-02D9-71AD-AA4B-03556215A87E}"/>
              </a:ext>
            </a:extLst>
          </p:cNvPr>
          <p:cNvSpPr>
            <a:spLocks noGrp="1"/>
          </p:cNvSpPr>
          <p:nvPr>
            <p:ph idx="1"/>
          </p:nvPr>
        </p:nvSpPr>
        <p:spPr>
          <a:xfrm>
            <a:off x="1175657" y="1622198"/>
            <a:ext cx="10178143" cy="4870677"/>
          </a:xfrm>
        </p:spPr>
        <p:txBody>
          <a:bodyPr>
            <a:normAutofit/>
          </a:bodyPr>
          <a:lstStyle/>
          <a:p>
            <a:r>
              <a:rPr lang="en-US" sz="3200" dirty="0">
                <a:latin typeface="Times New Roman" panose="02020603050405020304" pitchFamily="18" charset="0"/>
                <a:ea typeface="Calibri" panose="020F0502020204030204" pitchFamily="34" charset="0"/>
                <a:cs typeface="Times New Roman" panose="02020603050405020304" pitchFamily="18" charset="0"/>
              </a:rPr>
              <a:t>The pain fiber enter the spinal cord and travels one of the several routes (ventral and dorsal) until pain ending within the gray matter of the spinal cord.</a:t>
            </a:r>
          </a:p>
          <a:p>
            <a:endParaRPr lang="en-US" sz="3200" dirty="0">
              <a:latin typeface="Times New Roman" panose="02020603050405020304" pitchFamily="18" charset="0"/>
              <a:ea typeface="Calibri" panose="020F0502020204030204" pitchFamily="34" charset="0"/>
              <a:cs typeface="Times New Roman" panose="02020603050405020304" pitchFamily="18" charset="0"/>
            </a:endParaRPr>
          </a:p>
          <a:p>
            <a:r>
              <a:rPr lang="en-US" sz="3200" dirty="0">
                <a:latin typeface="Times New Roman" panose="02020603050405020304" pitchFamily="18" charset="0"/>
                <a:ea typeface="Calibri" panose="020F0502020204030204" pitchFamily="34" charset="0"/>
                <a:cs typeface="Times New Roman" panose="02020603050405020304" pitchFamily="18" charset="0"/>
              </a:rPr>
              <a:t>Within the dorsal horn, substance P is released, causing a synaptic transmission from the afferent peripheral nerve to spinothalamic tract nerve.</a:t>
            </a:r>
            <a:endParaRPr lang="en-US" sz="3200" dirty="0"/>
          </a:p>
        </p:txBody>
      </p:sp>
    </p:spTree>
    <p:extLst>
      <p:ext uri="{BB962C8B-B14F-4D97-AF65-F5344CB8AC3E}">
        <p14:creationId xmlns:p14="http://schemas.microsoft.com/office/powerpoint/2010/main" val="1087976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DA3A7-F6E0-69BB-8D7F-E399CE2D1287}"/>
              </a:ext>
            </a:extLst>
          </p:cNvPr>
          <p:cNvSpPr>
            <a:spLocks noGrp="1"/>
          </p:cNvSpPr>
          <p:nvPr>
            <p:ph type="title"/>
          </p:nvPr>
        </p:nvSpPr>
        <p:spPr/>
        <p:txBody>
          <a:bodyPr/>
          <a:lstStyle/>
          <a:p>
            <a:r>
              <a:rPr lang="en-US" b="1" u="sng" dirty="0">
                <a:latin typeface="Times New Roman" panose="02020603050405020304" pitchFamily="18" charset="0"/>
                <a:cs typeface="Times New Roman" panose="02020603050405020304" pitchFamily="18" charset="0"/>
              </a:rPr>
              <a:t>General objective</a:t>
            </a:r>
          </a:p>
        </p:txBody>
      </p:sp>
      <p:sp>
        <p:nvSpPr>
          <p:cNvPr id="3" name="Content Placeholder 2">
            <a:extLst>
              <a:ext uri="{FF2B5EF4-FFF2-40B4-BE49-F238E27FC236}">
                <a16:creationId xmlns:a16="http://schemas.microsoft.com/office/drawing/2014/main" id="{A89C3437-E6AF-10DB-73E2-8494871D9903}"/>
              </a:ext>
            </a:extLst>
          </p:cNvPr>
          <p:cNvSpPr>
            <a:spLocks noGrp="1"/>
          </p:cNvSpPr>
          <p:nvPr>
            <p:ph idx="1"/>
          </p:nvPr>
        </p:nvSpPr>
        <p:spPr/>
        <p:txBody>
          <a:bodyPr>
            <a:normAutofit/>
          </a:bodyPr>
          <a:lstStyle/>
          <a:p>
            <a:pPr marL="0" marR="0" indent="0" algn="just">
              <a:lnSpc>
                <a:spcPct val="115000"/>
              </a:lnSpc>
              <a:spcBef>
                <a:spcPts val="0"/>
              </a:spcBef>
              <a:spcAft>
                <a:spcPts val="0"/>
              </a:spcAft>
              <a:buNone/>
            </a:pPr>
            <a:r>
              <a:rPr lang="en-US" sz="32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the end of this classroom session, BNS 1</a:t>
            </a:r>
            <a:r>
              <a:rPr lang="en-US" sz="3200" baseline="30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st</a:t>
            </a:r>
            <a:r>
              <a:rPr lang="en-US" sz="3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year students will be able to explain about types of pain and its physiology.</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15000"/>
              </a:lnSpc>
              <a:spcBef>
                <a:spcPts val="0"/>
              </a:spcBef>
              <a:spcAft>
                <a:spcPts val="0"/>
              </a:spcAft>
              <a:buNone/>
            </a:pPr>
            <a:endParaRPr lang="en-US" sz="3200" dirty="0"/>
          </a:p>
        </p:txBody>
      </p:sp>
    </p:spTree>
    <p:extLst>
      <p:ext uri="{BB962C8B-B14F-4D97-AF65-F5344CB8AC3E}">
        <p14:creationId xmlns:p14="http://schemas.microsoft.com/office/powerpoint/2010/main" val="860701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C3F3B5-6991-985D-60D3-10D1D22FDB73}"/>
              </a:ext>
            </a:extLst>
          </p:cNvPr>
          <p:cNvSpPr>
            <a:spLocks noGrp="1"/>
          </p:cNvSpPr>
          <p:nvPr>
            <p:ph idx="1"/>
          </p:nvPr>
        </p:nvSpPr>
        <p:spPr>
          <a:xfrm>
            <a:off x="1175657" y="702129"/>
            <a:ext cx="10178143" cy="5474834"/>
          </a:xfrm>
        </p:spPr>
        <p:txBody>
          <a:bodyPr>
            <a:normAutofit/>
          </a:bodyPr>
          <a:lstStyle/>
          <a:p>
            <a:pPr algn="just"/>
            <a:r>
              <a:rPr lang="en-US" sz="3200" dirty="0">
                <a:latin typeface="Times New Roman" panose="02020603050405020304" pitchFamily="18" charset="0"/>
                <a:ea typeface="Calibri" panose="020F0502020204030204" pitchFamily="34" charset="0"/>
                <a:cs typeface="Times New Roman" panose="02020603050405020304" pitchFamily="18" charset="0"/>
              </a:rPr>
              <a:t>Pain stimuli continue to travel through nerve fiber in the spinothalamic tract that cross to the opposite side of spinal cord , then travel up the spinal cord. </a:t>
            </a:r>
          </a:p>
          <a:p>
            <a:pPr algn="just"/>
            <a:endParaRPr lang="en-US" sz="3200" dirty="0">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3200" dirty="0">
                <a:latin typeface="Times New Roman" panose="02020603050405020304" pitchFamily="18" charset="0"/>
                <a:ea typeface="Calibri" panose="020F0502020204030204" pitchFamily="34" charset="0"/>
                <a:cs typeface="Times New Roman" panose="02020603050405020304" pitchFamily="18" charset="0"/>
              </a:rPr>
              <a:t>After the pain impulses ascends the spinal cord, information is transmitted quickly by the reticular formation, limbic system, somatosensory cortex and association cortex.</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algn="just"/>
            <a:endParaRPr lang="en-US" sz="3200" dirty="0"/>
          </a:p>
        </p:txBody>
      </p:sp>
    </p:spTree>
    <p:extLst>
      <p:ext uri="{BB962C8B-B14F-4D97-AF65-F5344CB8AC3E}">
        <p14:creationId xmlns:p14="http://schemas.microsoft.com/office/powerpoint/2010/main" val="11930145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97D55-74D1-0AB4-D1E5-D7CA181DD06B}"/>
              </a:ext>
            </a:extLst>
          </p:cNvPr>
          <p:cNvSpPr>
            <a:spLocks noGrp="1"/>
          </p:cNvSpPr>
          <p:nvPr>
            <p:ph type="title"/>
          </p:nvPr>
        </p:nvSpPr>
        <p:spPr>
          <a:xfrm>
            <a:off x="397329" y="0"/>
            <a:ext cx="10515600" cy="1325563"/>
          </a:xfrm>
        </p:spPr>
        <p:txBody>
          <a:bodyPr/>
          <a:lstStyle/>
          <a:p>
            <a:pPr marL="571500" indent="-571500">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Perception</a:t>
            </a:r>
            <a:endParaRPr lang="en-US" b="1" dirty="0"/>
          </a:p>
        </p:txBody>
      </p:sp>
      <p:sp>
        <p:nvSpPr>
          <p:cNvPr id="3" name="Content Placeholder 2">
            <a:extLst>
              <a:ext uri="{FF2B5EF4-FFF2-40B4-BE49-F238E27FC236}">
                <a16:creationId xmlns:a16="http://schemas.microsoft.com/office/drawing/2014/main" id="{E7B737E3-8A90-8309-BE2D-7DA5DE71D77F}"/>
              </a:ext>
            </a:extLst>
          </p:cNvPr>
          <p:cNvSpPr>
            <a:spLocks noGrp="1"/>
          </p:cNvSpPr>
          <p:nvPr>
            <p:ph idx="1"/>
          </p:nvPr>
        </p:nvSpPr>
        <p:spPr>
          <a:xfrm>
            <a:off x="625928" y="1466397"/>
            <a:ext cx="10515600" cy="4351338"/>
          </a:xfrm>
        </p:spPr>
        <p:txBody>
          <a:bodyPr>
            <a:noAutofit/>
          </a:bodyPr>
          <a:lstStyle/>
          <a:p>
            <a:pPr marR="0" lvl="0" algn="just">
              <a:lnSpc>
                <a:spcPct val="115000"/>
              </a:lnSpc>
              <a:spcBef>
                <a:spcPts val="0"/>
              </a:spcBef>
              <a:spcAft>
                <a:spcPts val="0"/>
              </a:spcAft>
            </a:pPr>
            <a:r>
              <a:rPr lang="en-US" sz="3200" dirty="0">
                <a:latin typeface="Times New Roman" panose="02020603050405020304" pitchFamily="18" charset="0"/>
                <a:ea typeface="Calibri" panose="020F0502020204030204" pitchFamily="34" charset="0"/>
                <a:cs typeface="Times New Roman" panose="02020603050405020304" pitchFamily="18" charset="0"/>
              </a:rPr>
              <a:t>Once the pain stimulus reaches the cerebral cortex , the brain interprets the quality of pain and process information from past experience, knowledge and cultural association in the perception of brain.</a:t>
            </a:r>
          </a:p>
          <a:p>
            <a:pPr marR="0" lvl="0" algn="just">
              <a:lnSpc>
                <a:spcPct val="115000"/>
              </a:lnSpc>
              <a:spcBef>
                <a:spcPts val="0"/>
              </a:spcBef>
              <a:spcAft>
                <a:spcPts val="0"/>
              </a:spcAft>
            </a:pPr>
            <a:endParaRPr lang="en-US" sz="3200" dirty="0">
              <a:latin typeface="Times New Roman" panose="02020603050405020304" pitchFamily="18" charset="0"/>
              <a:ea typeface="Calibri" panose="020F0502020204030204" pitchFamily="34" charset="0"/>
              <a:cs typeface="Times New Roman" panose="02020603050405020304" pitchFamily="18" charset="0"/>
            </a:endParaRPr>
          </a:p>
          <a:p>
            <a:pPr marR="0" lvl="0" algn="just">
              <a:lnSpc>
                <a:spcPct val="115000"/>
              </a:lnSpc>
              <a:spcBef>
                <a:spcPts val="0"/>
              </a:spcBef>
              <a:spcAft>
                <a:spcPts val="0"/>
              </a:spcAft>
            </a:pPr>
            <a:r>
              <a:rPr lang="en-US" sz="3200" dirty="0">
                <a:latin typeface="Times New Roman" panose="02020603050405020304" pitchFamily="18" charset="0"/>
                <a:ea typeface="Calibri" panose="020F0502020204030204" pitchFamily="34" charset="0"/>
                <a:cs typeface="Times New Roman" panose="02020603050405020304" pitchFamily="18" charset="0"/>
              </a:rPr>
              <a:t>The somatosensory cortex identifies the location and intensity of pain and the association cortex determines how we feel about the pain.</a:t>
            </a:r>
          </a:p>
          <a:p>
            <a:endParaRPr lang="en-US" sz="3200" dirty="0"/>
          </a:p>
        </p:txBody>
      </p:sp>
    </p:spTree>
    <p:extLst>
      <p:ext uri="{BB962C8B-B14F-4D97-AF65-F5344CB8AC3E}">
        <p14:creationId xmlns:p14="http://schemas.microsoft.com/office/powerpoint/2010/main" val="12241428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E6B9C-5134-E774-BB39-302EC5A99F60}"/>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4252B81-D0E9-6CD6-6CC7-CB22A8838541}"/>
              </a:ext>
            </a:extLst>
          </p:cNvPr>
          <p:cNvPicPr>
            <a:picLocks noGrp="1" noChangeAspect="1"/>
          </p:cNvPicPr>
          <p:nvPr>
            <p:ph idx="1"/>
          </p:nvPr>
        </p:nvPicPr>
        <p:blipFill rotWithShape="1">
          <a:blip r:embed="rId2"/>
          <a:srcRect t="9468"/>
          <a:stretch/>
        </p:blipFill>
        <p:spPr>
          <a:xfrm>
            <a:off x="1270907" y="182563"/>
            <a:ext cx="9650186" cy="6492874"/>
          </a:xfrm>
          <a:prstGeom prst="rect">
            <a:avLst/>
          </a:prstGeom>
        </p:spPr>
      </p:pic>
    </p:spTree>
    <p:extLst>
      <p:ext uri="{BB962C8B-B14F-4D97-AF65-F5344CB8AC3E}">
        <p14:creationId xmlns:p14="http://schemas.microsoft.com/office/powerpoint/2010/main" val="17566358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16FAE-EA8A-4FC8-7C12-DAA78F0B3AB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30A118F-E2D6-5B2B-B2A2-8D075C0F5D3F}"/>
              </a:ext>
            </a:extLst>
          </p:cNvPr>
          <p:cNvSpPr>
            <a:spLocks noGrp="1"/>
          </p:cNvSpPr>
          <p:nvPr>
            <p:ph idx="1"/>
          </p:nvPr>
        </p:nvSpPr>
        <p:spPr/>
        <p:txBody>
          <a:bodyPr/>
          <a:lstStyle/>
          <a:p>
            <a:endParaRPr lang="en-US"/>
          </a:p>
        </p:txBody>
      </p:sp>
      <p:pic>
        <p:nvPicPr>
          <p:cNvPr id="4" name="Content Placeholder 3">
            <a:extLst>
              <a:ext uri="{FF2B5EF4-FFF2-40B4-BE49-F238E27FC236}">
                <a16:creationId xmlns:a16="http://schemas.microsoft.com/office/drawing/2014/main" id="{F6D15B1D-E804-0F12-FBE3-FDD4A4CE42EA}"/>
              </a:ext>
            </a:extLst>
          </p:cNvPr>
          <p:cNvPicPr>
            <a:picLocks noGrp="1" noChangeAspect="1"/>
          </p:cNvPicPr>
          <p:nvPr>
            <p:ph idx="1"/>
          </p:nvPr>
        </p:nvPicPr>
        <p:blipFill>
          <a:blip r:embed="rId2"/>
          <a:stretch>
            <a:fillRect/>
          </a:stretch>
        </p:blipFill>
        <p:spPr>
          <a:xfrm>
            <a:off x="1152940" y="172970"/>
            <a:ext cx="9581322" cy="6319905"/>
          </a:xfrm>
          <a:prstGeom prst="rect">
            <a:avLst/>
          </a:prstGeom>
        </p:spPr>
      </p:pic>
    </p:spTree>
    <p:extLst>
      <p:ext uri="{BB962C8B-B14F-4D97-AF65-F5344CB8AC3E}">
        <p14:creationId xmlns:p14="http://schemas.microsoft.com/office/powerpoint/2010/main" val="6727172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CDF487-3DB2-280E-FCF9-8691D3048BD5}"/>
              </a:ext>
            </a:extLst>
          </p:cNvPr>
          <p:cNvSpPr>
            <a:spLocks noGrp="1"/>
          </p:cNvSpPr>
          <p:nvPr>
            <p:ph idx="1"/>
          </p:nvPr>
        </p:nvSpPr>
        <p:spPr>
          <a:xfrm>
            <a:off x="536776" y="629162"/>
            <a:ext cx="11118448" cy="5599676"/>
          </a:xfrm>
        </p:spPr>
        <p:txBody>
          <a:bodyPr>
            <a:normAutofit/>
          </a:bodyPr>
          <a:lstStyle/>
          <a:p>
            <a:pPr marL="0" indent="0" algn="just">
              <a:buNone/>
            </a:pPr>
            <a:endParaRPr lang="en-US" sz="3200" dirty="0">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3200" dirty="0">
                <a:latin typeface="Times New Roman" panose="02020603050405020304" pitchFamily="18" charset="0"/>
                <a:ea typeface="Calibri" panose="020F0502020204030204" pitchFamily="34" charset="0"/>
                <a:cs typeface="Times New Roman" panose="02020603050405020304" pitchFamily="18" charset="0"/>
              </a:rPr>
              <a:t>The limbic system processes the emotional reaction to pain. As a person becomes aware of pain, a complex reaction open up. </a:t>
            </a:r>
          </a:p>
          <a:p>
            <a:pPr algn="just"/>
            <a:endParaRPr lang="en-US" sz="3200" dirty="0">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3200" dirty="0">
                <a:latin typeface="Times New Roman" panose="02020603050405020304" pitchFamily="18" charset="0"/>
                <a:ea typeface="Calibri" panose="020F0502020204030204" pitchFamily="34" charset="0"/>
                <a:cs typeface="Times New Roman" panose="02020603050405020304" pitchFamily="18" charset="0"/>
              </a:rPr>
              <a:t>The reaction to pain is the physiological and behavioral responses.</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algn="just"/>
            <a:endParaRPr lang="en-US" sz="3200" dirty="0"/>
          </a:p>
        </p:txBody>
      </p:sp>
    </p:spTree>
    <p:extLst>
      <p:ext uri="{BB962C8B-B14F-4D97-AF65-F5344CB8AC3E}">
        <p14:creationId xmlns:p14="http://schemas.microsoft.com/office/powerpoint/2010/main" val="33818961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04C53-8492-FAE5-41C8-862CB60A801A}"/>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244E9F04-4FBD-7FF6-EAF9-E08A995CF5CF}"/>
              </a:ext>
            </a:extLst>
          </p:cNvPr>
          <p:cNvPicPr>
            <a:picLocks noGrp="1" noChangeAspect="1"/>
          </p:cNvPicPr>
          <p:nvPr>
            <p:ph idx="1"/>
          </p:nvPr>
        </p:nvPicPr>
        <p:blipFill>
          <a:blip r:embed="rId2"/>
          <a:stretch>
            <a:fillRect/>
          </a:stretch>
        </p:blipFill>
        <p:spPr>
          <a:xfrm>
            <a:off x="1502229" y="365126"/>
            <a:ext cx="9241971" cy="5811838"/>
          </a:xfrm>
          <a:prstGeom prst="rect">
            <a:avLst/>
          </a:prstGeom>
        </p:spPr>
      </p:pic>
    </p:spTree>
    <p:extLst>
      <p:ext uri="{BB962C8B-B14F-4D97-AF65-F5344CB8AC3E}">
        <p14:creationId xmlns:p14="http://schemas.microsoft.com/office/powerpoint/2010/main" val="19355279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D1567-4ED7-2670-A93A-599329D22162}"/>
              </a:ext>
            </a:extLst>
          </p:cNvPr>
          <p:cNvSpPr>
            <a:spLocks noGrp="1"/>
          </p:cNvSpPr>
          <p:nvPr>
            <p:ph type="title"/>
          </p:nvPr>
        </p:nvSpPr>
        <p:spPr/>
        <p:txBody>
          <a:bodyPr/>
          <a:lstStyle/>
          <a:p>
            <a:pPr marL="571500" indent="-571500">
              <a:buFont typeface="Wingdings" panose="05000000000000000000" pitchFamily="2" charset="2"/>
              <a:buChar char="v"/>
            </a:pPr>
            <a:r>
              <a:rPr lang="en-US" sz="4400" b="1" dirty="0">
                <a:latin typeface="Times New Roman" panose="02020603050405020304" pitchFamily="18" charset="0"/>
                <a:ea typeface="Calibri" panose="020F0502020204030204" pitchFamily="34" charset="0"/>
                <a:cs typeface="Times New Roman" panose="02020603050405020304" pitchFamily="18" charset="0"/>
              </a:rPr>
              <a:t>Modulation</a:t>
            </a:r>
            <a:br>
              <a:rPr lang="en-US" sz="4400" dirty="0">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77556E5D-980D-532A-8515-F49CF9BA0DDB}"/>
              </a:ext>
            </a:extLst>
          </p:cNvPr>
          <p:cNvSpPr>
            <a:spLocks noGrp="1"/>
          </p:cNvSpPr>
          <p:nvPr>
            <p:ph idx="1"/>
          </p:nvPr>
        </p:nvSpPr>
        <p:spPr>
          <a:xfrm>
            <a:off x="1034144" y="1401082"/>
            <a:ext cx="10013302" cy="4351338"/>
          </a:xfrm>
        </p:spPr>
        <p:txBody>
          <a:bodyPr>
            <a:noAutofit/>
          </a:bodyPr>
          <a:lstStyle/>
          <a:p>
            <a:r>
              <a:rPr lang="en-US" sz="3200" dirty="0">
                <a:latin typeface="Times New Roman" panose="02020603050405020304" pitchFamily="18" charset="0"/>
                <a:ea typeface="Calibri" panose="020F0502020204030204" pitchFamily="34" charset="0"/>
                <a:cs typeface="Times New Roman" panose="02020603050405020304" pitchFamily="18" charset="0"/>
              </a:rPr>
              <a:t>Once the brain perceive the pain, there is a release of inhibitory neurotransmitters. Such as endogenous opioids , serotonin, norepinephrine, and gamma aminobutyric acid (GABA). </a:t>
            </a:r>
          </a:p>
          <a:p>
            <a:endParaRPr lang="en-US" sz="3200" dirty="0">
              <a:latin typeface="Times New Roman" panose="02020603050405020304" pitchFamily="18" charset="0"/>
              <a:ea typeface="Calibri" panose="020F0502020204030204" pitchFamily="34" charset="0"/>
              <a:cs typeface="Times New Roman" panose="02020603050405020304" pitchFamily="18" charset="0"/>
            </a:endParaRPr>
          </a:p>
          <a:p>
            <a:r>
              <a:rPr lang="en-US" sz="3200" dirty="0">
                <a:latin typeface="Times New Roman" panose="02020603050405020304" pitchFamily="18" charset="0"/>
                <a:ea typeface="Calibri" panose="020F0502020204030204" pitchFamily="34" charset="0"/>
                <a:cs typeface="Times New Roman" panose="02020603050405020304" pitchFamily="18" charset="0"/>
              </a:rPr>
              <a:t>These work to hinder the transmission of pain and helps produce an analgesic effect. </a:t>
            </a:r>
          </a:p>
          <a:p>
            <a:endParaRPr lang="en-US" sz="3200" dirty="0">
              <a:latin typeface="Times New Roman" panose="02020603050405020304" pitchFamily="18" charset="0"/>
              <a:ea typeface="Calibri" panose="020F0502020204030204" pitchFamily="34" charset="0"/>
              <a:cs typeface="Times New Roman" panose="02020603050405020304" pitchFamily="18" charset="0"/>
            </a:endParaRPr>
          </a:p>
          <a:p>
            <a:r>
              <a:rPr lang="en-US" sz="3200" dirty="0">
                <a:latin typeface="Times New Roman" panose="02020603050405020304" pitchFamily="18" charset="0"/>
                <a:ea typeface="Calibri" panose="020F0502020204030204" pitchFamily="34" charset="0"/>
                <a:cs typeface="Times New Roman" panose="02020603050405020304" pitchFamily="18" charset="0"/>
              </a:rPr>
              <a:t>This inhibition of pain impulses is the fourth phase of the normal process known as modulation.</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endParaRPr lang="en-US" sz="3200" dirty="0"/>
          </a:p>
        </p:txBody>
      </p:sp>
    </p:spTree>
    <p:extLst>
      <p:ext uri="{BB962C8B-B14F-4D97-AF65-F5344CB8AC3E}">
        <p14:creationId xmlns:p14="http://schemas.microsoft.com/office/powerpoint/2010/main" val="31469097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424A4-ACB9-AB23-634A-97B878BDAF0D}"/>
              </a:ext>
            </a:extLst>
          </p:cNvPr>
          <p:cNvSpPr>
            <a:spLocks noGrp="1"/>
          </p:cNvSpPr>
          <p:nvPr>
            <p:ph type="title"/>
          </p:nvPr>
        </p:nvSpPr>
        <p:spPr/>
        <p:txBody>
          <a:bodyPr/>
          <a:lstStyle/>
          <a:p>
            <a:endParaRPr lang="en-US"/>
          </a:p>
        </p:txBody>
      </p:sp>
      <p:pic>
        <p:nvPicPr>
          <p:cNvPr id="9" name="Content Placeholder 8">
            <a:extLst>
              <a:ext uri="{FF2B5EF4-FFF2-40B4-BE49-F238E27FC236}">
                <a16:creationId xmlns:a16="http://schemas.microsoft.com/office/drawing/2014/main" id="{FDE189FA-1BF1-CDB2-5F1A-CF407C7B29F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193" b="-1"/>
          <a:stretch/>
        </p:blipFill>
        <p:spPr>
          <a:xfrm>
            <a:off x="771832" y="0"/>
            <a:ext cx="10648335" cy="7020233"/>
          </a:xfrm>
        </p:spPr>
      </p:pic>
    </p:spTree>
    <p:extLst>
      <p:ext uri="{BB962C8B-B14F-4D97-AF65-F5344CB8AC3E}">
        <p14:creationId xmlns:p14="http://schemas.microsoft.com/office/powerpoint/2010/main" val="16618440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4131C-E6B3-6673-6D2A-94E98CBF9A37}"/>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330709AB-192F-9F4E-66E5-14D8B09CA4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25615" y="365124"/>
            <a:ext cx="5873262" cy="6492875"/>
          </a:xfrm>
        </p:spPr>
      </p:pic>
    </p:spTree>
    <p:extLst>
      <p:ext uri="{BB962C8B-B14F-4D97-AF65-F5344CB8AC3E}">
        <p14:creationId xmlns:p14="http://schemas.microsoft.com/office/powerpoint/2010/main" val="22971073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F79DD-79DF-F5A3-B860-111097B42A2E}"/>
              </a:ext>
            </a:extLst>
          </p:cNvPr>
          <p:cNvSpPr>
            <a:spLocks noGrp="1"/>
          </p:cNvSpPr>
          <p:nvPr>
            <p:ph type="title"/>
          </p:nvPr>
        </p:nvSpPr>
        <p:spPr>
          <a:xfrm>
            <a:off x="3002902" y="421109"/>
            <a:ext cx="6532984" cy="1325563"/>
          </a:xfrm>
        </p:spPr>
        <p:txBody>
          <a:bodyPr/>
          <a:lstStyle/>
          <a:p>
            <a:r>
              <a:rPr lang="en-US" b="1" u="sng" dirty="0">
                <a:latin typeface="Times New Roman" panose="02020603050405020304" pitchFamily="18" charset="0"/>
                <a:ea typeface="Calibri" panose="020F0502020204030204" pitchFamily="34" charset="0"/>
                <a:cs typeface="Times New Roman" panose="02020603050405020304" pitchFamily="18" charset="0"/>
              </a:rPr>
              <a:t>SUMMARY</a:t>
            </a:r>
            <a:br>
              <a:rPr lang="en-US" b="1" u="sng" dirty="0">
                <a:latin typeface="Calibri" panose="020F0502020204030204" pitchFamily="34" charset="0"/>
                <a:ea typeface="Calibri" panose="020F0502020204030204" pitchFamily="34" charset="0"/>
                <a:cs typeface="Times New Roman" panose="02020603050405020304" pitchFamily="18" charset="0"/>
              </a:rPr>
            </a:br>
            <a:endParaRPr lang="en-US" b="1" u="sng" dirty="0"/>
          </a:p>
        </p:txBody>
      </p:sp>
      <p:sp>
        <p:nvSpPr>
          <p:cNvPr id="3" name="Content Placeholder 2">
            <a:extLst>
              <a:ext uri="{FF2B5EF4-FFF2-40B4-BE49-F238E27FC236}">
                <a16:creationId xmlns:a16="http://schemas.microsoft.com/office/drawing/2014/main" id="{D5D5220F-FAE6-6D61-B91B-AC1C9A18AA56}"/>
              </a:ext>
            </a:extLst>
          </p:cNvPr>
          <p:cNvSpPr>
            <a:spLocks noGrp="1"/>
          </p:cNvSpPr>
          <p:nvPr>
            <p:ph idx="1"/>
          </p:nvPr>
        </p:nvSpPr>
        <p:spPr>
          <a:xfrm>
            <a:off x="726232" y="2282825"/>
            <a:ext cx="10515600" cy="4351338"/>
          </a:xfrm>
        </p:spPr>
        <p:txBody>
          <a:bodyPr>
            <a:normAutofit/>
          </a:bodyPr>
          <a:lstStyle/>
          <a:p>
            <a:pPr marL="342900" marR="0" lvl="0" indent="-342900" algn="just">
              <a:lnSpc>
                <a:spcPct val="115000"/>
              </a:lnSpc>
              <a:spcBef>
                <a:spcPts val="0"/>
              </a:spcBef>
              <a:spcAft>
                <a:spcPts val="0"/>
              </a:spcAft>
              <a:buFont typeface="+mj-lt"/>
              <a:buAutoNum type="arabicPeriod"/>
            </a:pPr>
            <a:r>
              <a:rPr lang="en-US" sz="3200" dirty="0">
                <a:latin typeface="Times New Roman" panose="02020603050405020304" pitchFamily="18" charset="0"/>
                <a:ea typeface="Calibri" panose="020F0502020204030204" pitchFamily="34" charset="0"/>
                <a:cs typeface="Times New Roman" panose="02020603050405020304" pitchFamily="18" charset="0"/>
              </a:rPr>
              <a:t>What do you understand about pain? </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1000"/>
              </a:spcAft>
              <a:buFont typeface="+mj-lt"/>
              <a:buAutoNum type="arabicPeriod"/>
            </a:pPr>
            <a:endParaRPr lang="en-US" sz="32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1000"/>
              </a:spcAft>
              <a:buFont typeface="+mj-lt"/>
              <a:buAutoNum type="arabicPeriod"/>
            </a:pPr>
            <a:r>
              <a:rPr lang="en-US" sz="3200" dirty="0">
                <a:latin typeface="Times New Roman" panose="02020603050405020304" pitchFamily="18" charset="0"/>
                <a:ea typeface="Calibri" panose="020F0502020204030204" pitchFamily="34" charset="0"/>
                <a:cs typeface="Times New Roman" panose="02020603050405020304" pitchFamily="18" charset="0"/>
              </a:rPr>
              <a:t>List the types of the pain.</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endParaRPr lang="en-US" sz="3200" dirty="0"/>
          </a:p>
        </p:txBody>
      </p:sp>
    </p:spTree>
    <p:extLst>
      <p:ext uri="{BB962C8B-B14F-4D97-AF65-F5344CB8AC3E}">
        <p14:creationId xmlns:p14="http://schemas.microsoft.com/office/powerpoint/2010/main" val="2376952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FECCB-1335-D920-B48F-FFD51634E733}"/>
              </a:ext>
            </a:extLst>
          </p:cNvPr>
          <p:cNvSpPr>
            <a:spLocks noGrp="1"/>
          </p:cNvSpPr>
          <p:nvPr>
            <p:ph type="title"/>
          </p:nvPr>
        </p:nvSpPr>
        <p:spPr/>
        <p:txBody>
          <a:bodyPr/>
          <a:lstStyle/>
          <a:p>
            <a:r>
              <a:rPr lang="en-US" b="1" u="sng" dirty="0">
                <a:latin typeface="Times New Roman" panose="02020603050405020304" pitchFamily="18" charset="0"/>
                <a:cs typeface="Times New Roman" panose="02020603050405020304" pitchFamily="18" charset="0"/>
              </a:rPr>
              <a:t>Specific objective</a:t>
            </a:r>
          </a:p>
        </p:txBody>
      </p:sp>
      <p:sp>
        <p:nvSpPr>
          <p:cNvPr id="3" name="Content Placeholder 2">
            <a:extLst>
              <a:ext uri="{FF2B5EF4-FFF2-40B4-BE49-F238E27FC236}">
                <a16:creationId xmlns:a16="http://schemas.microsoft.com/office/drawing/2014/main" id="{69293CA2-A69E-75D2-D4CF-57FE03A1102C}"/>
              </a:ext>
            </a:extLst>
          </p:cNvPr>
          <p:cNvSpPr>
            <a:spLocks noGrp="1"/>
          </p:cNvSpPr>
          <p:nvPr>
            <p:ph idx="1"/>
          </p:nvPr>
        </p:nvSpPr>
        <p:spPr/>
        <p:txBody>
          <a:bodyPr>
            <a:normAutofit/>
          </a:bodyPr>
          <a:lstStyle/>
          <a:p>
            <a:pPr marL="0" indent="0" algn="just">
              <a:buNone/>
            </a:pPr>
            <a:r>
              <a:rPr lang="en-US" sz="3200" kern="100" dirty="0">
                <a:solidFill>
                  <a:srgbClr val="000000"/>
                </a:solidFill>
                <a:latin typeface="Times New Roman" panose="02020603050405020304" pitchFamily="18" charset="0"/>
                <a:ea typeface="Times New Roman" panose="02020603050405020304" pitchFamily="18" charset="0"/>
              </a:rPr>
              <a:t>         At the end of this classroom session, BNS 1</a:t>
            </a:r>
            <a:r>
              <a:rPr lang="en-US" sz="3200" kern="100" baseline="30000" dirty="0">
                <a:solidFill>
                  <a:srgbClr val="000000"/>
                </a:solidFill>
                <a:latin typeface="Times New Roman" panose="02020603050405020304" pitchFamily="18" charset="0"/>
                <a:ea typeface="Times New Roman" panose="02020603050405020304" pitchFamily="18" charset="0"/>
              </a:rPr>
              <a:t>st</a:t>
            </a:r>
            <a:r>
              <a:rPr lang="en-US" sz="3200" kern="100" dirty="0">
                <a:solidFill>
                  <a:srgbClr val="000000"/>
                </a:solidFill>
                <a:latin typeface="Times New Roman" panose="02020603050405020304" pitchFamily="18" charset="0"/>
                <a:ea typeface="Times New Roman" panose="02020603050405020304" pitchFamily="18" charset="0"/>
              </a:rPr>
              <a:t> year students will be able to:</a:t>
            </a:r>
          </a:p>
          <a:p>
            <a:pPr marL="0" indent="0" algn="just">
              <a:buNone/>
            </a:pPr>
            <a:endParaRPr lang="en-US" sz="3200" kern="100" dirty="0">
              <a:solidFill>
                <a:srgbClr val="000000"/>
              </a:solidFill>
              <a:latin typeface="Times New Roman" panose="02020603050405020304" pitchFamily="18" charset="0"/>
              <a:ea typeface="Times New Roman" panose="02020603050405020304" pitchFamily="18" charset="0"/>
            </a:endParaRPr>
          </a:p>
          <a:p>
            <a:pPr algn="just"/>
            <a:r>
              <a:rPr lang="en-US" sz="3200" kern="100" dirty="0">
                <a:solidFill>
                  <a:srgbClr val="000000"/>
                </a:solidFill>
                <a:latin typeface="Times New Roman" panose="02020603050405020304" pitchFamily="18" charset="0"/>
                <a:ea typeface="Times New Roman" panose="02020603050405020304" pitchFamily="18" charset="0"/>
              </a:rPr>
              <a:t>introduce pain.</a:t>
            </a:r>
          </a:p>
          <a:p>
            <a:pPr algn="just"/>
            <a:endParaRPr lang="en-US" sz="3200" kern="100" dirty="0">
              <a:solidFill>
                <a:srgbClr val="000000"/>
              </a:solidFill>
              <a:latin typeface="Times New Roman" panose="02020603050405020304" pitchFamily="18" charset="0"/>
              <a:ea typeface="Times New Roman" panose="02020603050405020304" pitchFamily="18" charset="0"/>
            </a:endParaRPr>
          </a:p>
          <a:p>
            <a:pPr marL="0" marR="0" algn="just" fontAlgn="base">
              <a:lnSpc>
                <a:spcPct val="115000"/>
              </a:lnSpc>
              <a:spcBef>
                <a:spcPts val="0"/>
              </a:spcBef>
              <a:spcAft>
                <a:spcPts val="0"/>
              </a:spcAft>
            </a:pPr>
            <a:r>
              <a:rPr lang="en-IN" sz="3200"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explain about the types of pain.</a:t>
            </a:r>
          </a:p>
          <a:p>
            <a:pPr marL="0" marR="0" algn="just" fontAlgn="base">
              <a:lnSpc>
                <a:spcPct val="115000"/>
              </a:lnSpc>
              <a:spcBef>
                <a:spcPts val="0"/>
              </a:spcBef>
              <a:spcAft>
                <a:spcPts val="0"/>
              </a:spcAft>
            </a:pP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0" marR="0" algn="just" fontAlgn="base">
              <a:lnSpc>
                <a:spcPct val="115000"/>
              </a:lnSpc>
              <a:spcBef>
                <a:spcPts val="0"/>
              </a:spcBef>
              <a:spcAft>
                <a:spcPts val="0"/>
              </a:spcAft>
            </a:pPr>
            <a:r>
              <a:rPr lang="en-IN" sz="3200"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explain the physiology of pain process.</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algn="just"/>
            <a:endParaRPr lang="en-US" sz="3200" dirty="0"/>
          </a:p>
        </p:txBody>
      </p:sp>
    </p:spTree>
    <p:extLst>
      <p:ext uri="{BB962C8B-B14F-4D97-AF65-F5344CB8AC3E}">
        <p14:creationId xmlns:p14="http://schemas.microsoft.com/office/powerpoint/2010/main" val="25847037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E7DB1-5657-EB25-588D-6DA774BD977C}"/>
              </a:ext>
            </a:extLst>
          </p:cNvPr>
          <p:cNvSpPr>
            <a:spLocks noGrp="1"/>
          </p:cNvSpPr>
          <p:nvPr>
            <p:ph type="title"/>
          </p:nvPr>
        </p:nvSpPr>
        <p:spPr>
          <a:xfrm>
            <a:off x="1676400" y="430439"/>
            <a:ext cx="10515600" cy="1325563"/>
          </a:xfrm>
        </p:spPr>
        <p:txBody>
          <a:bodyPr/>
          <a:lstStyle/>
          <a:p>
            <a:r>
              <a:rPr lang="en-US" b="1" u="sng" dirty="0">
                <a:latin typeface="Times New Roman" panose="02020603050405020304" pitchFamily="18" charset="0"/>
                <a:ea typeface="Calibri" panose="020F0502020204030204" pitchFamily="34" charset="0"/>
                <a:cs typeface="Times New Roman" panose="02020603050405020304" pitchFamily="18" charset="0"/>
              </a:rPr>
              <a:t> HOME ASSIGNMENT</a:t>
            </a:r>
            <a:br>
              <a:rPr lang="en-US" u="sng" dirty="0">
                <a:latin typeface="Calibri" panose="020F0502020204030204" pitchFamily="34" charset="0"/>
                <a:ea typeface="Calibri" panose="020F0502020204030204" pitchFamily="34" charset="0"/>
                <a:cs typeface="Times New Roman" panose="02020603050405020304" pitchFamily="18" charset="0"/>
              </a:rPr>
            </a:br>
            <a:endParaRPr lang="en-US" u="sng" dirty="0"/>
          </a:p>
        </p:txBody>
      </p:sp>
      <p:sp>
        <p:nvSpPr>
          <p:cNvPr id="3" name="Content Placeholder 2">
            <a:extLst>
              <a:ext uri="{FF2B5EF4-FFF2-40B4-BE49-F238E27FC236}">
                <a16:creationId xmlns:a16="http://schemas.microsoft.com/office/drawing/2014/main" id="{4C05B7B9-C26F-C7D7-FE35-45A23F4A4415}"/>
              </a:ext>
            </a:extLst>
          </p:cNvPr>
          <p:cNvSpPr>
            <a:spLocks noGrp="1"/>
          </p:cNvSpPr>
          <p:nvPr>
            <p:ph idx="1"/>
          </p:nvPr>
        </p:nvSpPr>
        <p:spPr>
          <a:xfrm>
            <a:off x="838200" y="2208180"/>
            <a:ext cx="10515600" cy="4351338"/>
          </a:xfrm>
        </p:spPr>
        <p:txBody>
          <a:bodyPr>
            <a:normAutofit/>
          </a:bodyPr>
          <a:lstStyle/>
          <a:p>
            <a:pPr marL="0" marR="0">
              <a:lnSpc>
                <a:spcPct val="115000"/>
              </a:lnSpc>
              <a:spcBef>
                <a:spcPts val="0"/>
              </a:spcBef>
              <a:spcAft>
                <a:spcPts val="1000"/>
              </a:spcAft>
            </a:pPr>
            <a:r>
              <a:rPr lang="en-US" sz="3200" dirty="0">
                <a:latin typeface="Times New Roman" panose="02020603050405020304" pitchFamily="18" charset="0"/>
                <a:ea typeface="Calibri" panose="020F0502020204030204" pitchFamily="34" charset="0"/>
              </a:rPr>
              <a:t>Read about the types of pain and its physiology</a:t>
            </a:r>
            <a:endParaRPr lang="en-US" sz="3200" dirty="0"/>
          </a:p>
        </p:txBody>
      </p:sp>
    </p:spTree>
    <p:extLst>
      <p:ext uri="{BB962C8B-B14F-4D97-AF65-F5344CB8AC3E}">
        <p14:creationId xmlns:p14="http://schemas.microsoft.com/office/powerpoint/2010/main" val="18456860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2A13F-4DC4-2FA7-7ABA-D50B930FF390}"/>
              </a:ext>
            </a:extLst>
          </p:cNvPr>
          <p:cNvSpPr>
            <a:spLocks noGrp="1"/>
          </p:cNvSpPr>
          <p:nvPr>
            <p:ph type="title"/>
          </p:nvPr>
        </p:nvSpPr>
        <p:spPr>
          <a:xfrm>
            <a:off x="1996750" y="365125"/>
            <a:ext cx="9357049" cy="1325563"/>
          </a:xfrm>
        </p:spPr>
        <p:txBody>
          <a:bodyPr/>
          <a:lstStyle/>
          <a:p>
            <a:r>
              <a:rPr lang="en-US" u="sng" dirty="0">
                <a:latin typeface="Times New Roman" panose="02020603050405020304" pitchFamily="18" charset="0"/>
                <a:ea typeface="Calibri" panose="020F0502020204030204" pitchFamily="34" charset="0"/>
                <a:cs typeface="Times New Roman" panose="02020603050405020304" pitchFamily="18" charset="0"/>
              </a:rPr>
              <a:t> </a:t>
            </a:r>
            <a:r>
              <a:rPr lang="en-US" b="1" u="sng" dirty="0">
                <a:latin typeface="Times New Roman" panose="02020603050405020304" pitchFamily="18" charset="0"/>
                <a:ea typeface="Calibri" panose="020F0502020204030204" pitchFamily="34" charset="0"/>
                <a:cs typeface="Times New Roman" panose="02020603050405020304" pitchFamily="18" charset="0"/>
              </a:rPr>
              <a:t>PLAN FOR NEXT CLASS</a:t>
            </a:r>
            <a:endParaRPr lang="en-US" u="sng" dirty="0"/>
          </a:p>
        </p:txBody>
      </p:sp>
      <p:sp>
        <p:nvSpPr>
          <p:cNvPr id="3" name="Content Placeholder 2">
            <a:extLst>
              <a:ext uri="{FF2B5EF4-FFF2-40B4-BE49-F238E27FC236}">
                <a16:creationId xmlns:a16="http://schemas.microsoft.com/office/drawing/2014/main" id="{1CE7E8CF-E02A-9B0A-5763-BE012DAA0775}"/>
              </a:ext>
            </a:extLst>
          </p:cNvPr>
          <p:cNvSpPr>
            <a:spLocks noGrp="1"/>
          </p:cNvSpPr>
          <p:nvPr>
            <p:ph idx="1"/>
          </p:nvPr>
        </p:nvSpPr>
        <p:spPr>
          <a:xfrm>
            <a:off x="687729" y="2346485"/>
            <a:ext cx="10515600" cy="4351338"/>
          </a:xfrm>
        </p:spPr>
        <p:txBody>
          <a:bodyPr>
            <a:normAutofit/>
          </a:bodyPr>
          <a:lstStyle/>
          <a:p>
            <a:r>
              <a:rPr lang="en-US" sz="3200" dirty="0">
                <a:latin typeface="Times New Roman" panose="02020603050405020304" pitchFamily="18" charset="0"/>
                <a:ea typeface="Calibri" panose="020F0502020204030204" pitchFamily="34" charset="0"/>
                <a:cs typeface="Times New Roman" panose="02020603050405020304" pitchFamily="18" charset="0"/>
              </a:rPr>
              <a:t>We will discuss about the factor affecting pain perception and response and assessment of pain.</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endParaRPr lang="en-US" sz="3200" dirty="0"/>
          </a:p>
        </p:txBody>
      </p:sp>
    </p:spTree>
    <p:extLst>
      <p:ext uri="{BB962C8B-B14F-4D97-AF65-F5344CB8AC3E}">
        <p14:creationId xmlns:p14="http://schemas.microsoft.com/office/powerpoint/2010/main" val="8680699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C33B2-3D9A-3209-47EE-86BC6C37881B}"/>
              </a:ext>
            </a:extLst>
          </p:cNvPr>
          <p:cNvSpPr>
            <a:spLocks noGrp="1"/>
          </p:cNvSpPr>
          <p:nvPr>
            <p:ph type="title"/>
          </p:nvPr>
        </p:nvSpPr>
        <p:spPr>
          <a:xfrm>
            <a:off x="734028" y="18255"/>
            <a:ext cx="10515600" cy="1325563"/>
          </a:xfrm>
        </p:spPr>
        <p:txBody>
          <a:bodyPr/>
          <a:lstStyle/>
          <a:p>
            <a:r>
              <a:rPr lang="en-US" b="1" u="sng" dirty="0">
                <a:latin typeface="Times New Roman" panose="02020603050405020304" pitchFamily="18" charset="0"/>
                <a:ea typeface="Calibri" panose="020F0502020204030204" pitchFamily="34" charset="0"/>
              </a:rPr>
              <a:t> REFERENCE</a:t>
            </a:r>
            <a:endParaRPr lang="en-US" u="sng" dirty="0"/>
          </a:p>
        </p:txBody>
      </p:sp>
      <p:sp>
        <p:nvSpPr>
          <p:cNvPr id="3" name="Content Placeholder 2">
            <a:extLst>
              <a:ext uri="{FF2B5EF4-FFF2-40B4-BE49-F238E27FC236}">
                <a16:creationId xmlns:a16="http://schemas.microsoft.com/office/drawing/2014/main" id="{73801FDA-9AB4-062D-E0C0-F15213221154}"/>
              </a:ext>
            </a:extLst>
          </p:cNvPr>
          <p:cNvSpPr>
            <a:spLocks noGrp="1"/>
          </p:cNvSpPr>
          <p:nvPr>
            <p:ph idx="1"/>
          </p:nvPr>
        </p:nvSpPr>
        <p:spPr>
          <a:xfrm>
            <a:off x="488221" y="1174207"/>
            <a:ext cx="11349818" cy="5403574"/>
          </a:xfrm>
        </p:spPr>
        <p:txBody>
          <a:bodyPr>
            <a:noAutofit/>
          </a:bodyPr>
          <a:lstStyle/>
          <a:p>
            <a:pPr marL="342900" indent="-342900" algn="just">
              <a:lnSpc>
                <a:spcPct val="115000"/>
              </a:lnSpc>
              <a:spcBef>
                <a:spcPts val="0"/>
              </a:spcBef>
              <a:buFont typeface="Wingdings" panose="05000000000000000000" pitchFamily="2" charset="2"/>
              <a:buChar char=""/>
            </a:pPr>
            <a:r>
              <a:rPr lang="en-US" sz="3200" dirty="0">
                <a:latin typeface="Times New Roman" panose="02020603050405020304" pitchFamily="18" charset="0"/>
                <a:ea typeface="Calibri" panose="020F0502020204030204" pitchFamily="34" charset="0"/>
                <a:cs typeface="Times New Roman" panose="02020603050405020304" pitchFamily="18" charset="0"/>
              </a:rPr>
              <a:t>Acharya K D ,Pokharel D K ,”</a:t>
            </a:r>
            <a:r>
              <a:rPr lang="en-US" sz="3200" i="1" dirty="0">
                <a:latin typeface="Times New Roman" panose="02020603050405020304" pitchFamily="18" charset="0"/>
                <a:ea typeface="Calibri" panose="020F0502020204030204" pitchFamily="34" charset="0"/>
                <a:cs typeface="Times New Roman" panose="02020603050405020304" pitchFamily="18" charset="0"/>
              </a:rPr>
              <a:t>Nursing Concepts And Principles</a:t>
            </a:r>
            <a:r>
              <a:rPr lang="en-US" sz="3200" dirty="0">
                <a:latin typeface="Times New Roman" panose="02020603050405020304" pitchFamily="18" charset="0"/>
                <a:ea typeface="Calibri" panose="020F0502020204030204" pitchFamily="34" charset="0"/>
                <a:cs typeface="Times New Roman" panose="02020603050405020304" pitchFamily="18" charset="0"/>
              </a:rPr>
              <a:t>” 2</a:t>
            </a:r>
            <a:r>
              <a:rPr lang="en-US" sz="3200" baseline="30000" dirty="0">
                <a:latin typeface="Times New Roman" panose="02020603050405020304" pitchFamily="18" charset="0"/>
                <a:ea typeface="Calibri" panose="020F0502020204030204" pitchFamily="34" charset="0"/>
                <a:cs typeface="Times New Roman" panose="02020603050405020304" pitchFamily="18" charset="0"/>
              </a:rPr>
              <a:t>nd</a:t>
            </a:r>
            <a:r>
              <a:rPr lang="en-US" sz="3200" dirty="0">
                <a:latin typeface="Calibri" panose="020F0502020204030204" pitchFamily="34" charset="0"/>
                <a:ea typeface="Calibri" panose="020F0502020204030204" pitchFamily="34" charset="0"/>
                <a:cs typeface="Times New Roman" panose="02020603050405020304" pitchFamily="18" charset="0"/>
              </a:rPr>
              <a:t> </a:t>
            </a:r>
            <a:r>
              <a:rPr lang="en-US" sz="3200" dirty="0">
                <a:latin typeface="Times New Roman" panose="02020603050405020304" pitchFamily="18" charset="0"/>
                <a:ea typeface="Calibri" panose="020F0502020204030204" pitchFamily="34" charset="0"/>
                <a:cs typeface="Times New Roman" panose="02020603050405020304" pitchFamily="18" charset="0"/>
              </a:rPr>
              <a:t>Ed, Jupiter Publishers and Distributor Pvt.Ltd. </a:t>
            </a:r>
          </a:p>
          <a:p>
            <a:pPr marL="342900" indent="-342900" algn="just">
              <a:lnSpc>
                <a:spcPct val="115000"/>
              </a:lnSpc>
              <a:spcBef>
                <a:spcPts val="0"/>
              </a:spcBef>
              <a:buFont typeface="Wingdings" panose="05000000000000000000" pitchFamily="2" charset="2"/>
              <a:buChar char=""/>
            </a:pP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15000"/>
              </a:lnSpc>
              <a:spcBef>
                <a:spcPts val="0"/>
              </a:spcBef>
              <a:buFont typeface="Wingdings" panose="05000000000000000000" pitchFamily="2" charset="2"/>
              <a:buChar char=""/>
            </a:pPr>
            <a:r>
              <a:rPr lang="en-US" sz="3200" dirty="0">
                <a:latin typeface="Times New Roman" panose="02020603050405020304" pitchFamily="18" charset="0"/>
                <a:ea typeface="Calibri" panose="020F0502020204030204" pitchFamily="34" charset="0"/>
                <a:cs typeface="Times New Roman" panose="02020603050405020304" pitchFamily="18" charset="0"/>
              </a:rPr>
              <a:t>Mandal G.N, “</a:t>
            </a:r>
            <a:r>
              <a:rPr lang="en-US" sz="3200" i="1" dirty="0">
                <a:latin typeface="Times New Roman" panose="02020603050405020304" pitchFamily="18" charset="0"/>
                <a:ea typeface="Calibri" panose="020F0502020204030204" pitchFamily="34" charset="0"/>
                <a:cs typeface="Times New Roman" panose="02020603050405020304" pitchFamily="18" charset="0"/>
              </a:rPr>
              <a:t>Nursing Concept ”</a:t>
            </a:r>
            <a:r>
              <a:rPr lang="en-US" sz="3200" dirty="0">
                <a:latin typeface="Times New Roman" panose="02020603050405020304" pitchFamily="18" charset="0"/>
                <a:ea typeface="Calibri" panose="020F0502020204030204" pitchFamily="34" charset="0"/>
                <a:cs typeface="Times New Roman" panose="02020603050405020304" pitchFamily="18" charset="0"/>
              </a:rPr>
              <a:t>, 1</a:t>
            </a:r>
            <a:r>
              <a:rPr lang="en-US" sz="3200" baseline="30000" dirty="0">
                <a:latin typeface="Times New Roman" panose="02020603050405020304" pitchFamily="18" charset="0"/>
                <a:ea typeface="Calibri" panose="020F0502020204030204" pitchFamily="34" charset="0"/>
                <a:cs typeface="Times New Roman" panose="02020603050405020304" pitchFamily="18" charset="0"/>
              </a:rPr>
              <a:t>st</a:t>
            </a:r>
            <a:r>
              <a:rPr lang="en-US" sz="3200" dirty="0">
                <a:latin typeface="Times New Roman" panose="02020603050405020304" pitchFamily="18" charset="0"/>
                <a:ea typeface="Calibri" panose="020F0502020204030204" pitchFamily="34" charset="0"/>
                <a:cs typeface="Times New Roman" panose="02020603050405020304" pitchFamily="18" charset="0"/>
              </a:rPr>
              <a:t> edition,(2005),Makalu books and Stationers, Page no: 495</a:t>
            </a:r>
          </a:p>
          <a:p>
            <a:pPr marL="0" indent="0" algn="just">
              <a:lnSpc>
                <a:spcPct val="115000"/>
              </a:lnSpc>
              <a:spcBef>
                <a:spcPts val="0"/>
              </a:spcBef>
              <a:buNone/>
            </a:pPr>
            <a:endParaRPr lang="en-US" sz="32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Wingdings" panose="05000000000000000000" pitchFamily="2" charset="2"/>
              <a:buChar char=""/>
            </a:pPr>
            <a:r>
              <a:rPr lang="en-US" sz="3200" dirty="0">
                <a:latin typeface="Times New Roman" panose="02020603050405020304" pitchFamily="18" charset="0"/>
                <a:ea typeface="Calibri" panose="020F0502020204030204" pitchFamily="34" charset="0"/>
                <a:cs typeface="Times New Roman" panose="02020603050405020304" pitchFamily="18" charset="0"/>
              </a:rPr>
              <a:t>Rai L, (2015), “</a:t>
            </a:r>
            <a:r>
              <a:rPr lang="en-US" sz="3200" i="1" dirty="0">
                <a:latin typeface="Times New Roman" panose="02020603050405020304" pitchFamily="18" charset="0"/>
                <a:ea typeface="Calibri" panose="020F0502020204030204" pitchFamily="34" charset="0"/>
                <a:cs typeface="Times New Roman" panose="02020603050405020304" pitchFamily="18" charset="0"/>
              </a:rPr>
              <a:t>Nursing Concepts Theories and Principles</a:t>
            </a:r>
            <a:r>
              <a:rPr lang="en-US" sz="3200" dirty="0">
                <a:latin typeface="Times New Roman" panose="02020603050405020304" pitchFamily="18" charset="0"/>
                <a:ea typeface="Calibri" panose="020F0502020204030204" pitchFamily="34" charset="0"/>
                <a:cs typeface="Times New Roman" panose="02020603050405020304" pitchFamily="18" charset="0"/>
              </a:rPr>
              <a:t>”, 3rd Edition, Tara</a:t>
            </a:r>
            <a:r>
              <a:rPr lang="en-US" sz="3200" dirty="0">
                <a:latin typeface="Calibri" panose="020F0502020204030204" pitchFamily="34" charset="0"/>
                <a:ea typeface="Calibri" panose="020F0502020204030204" pitchFamily="34" charset="0"/>
                <a:cs typeface="Times New Roman" panose="02020603050405020304" pitchFamily="18" charset="0"/>
              </a:rPr>
              <a:t> </a:t>
            </a:r>
            <a:r>
              <a:rPr lang="en-US" sz="3200" dirty="0">
                <a:latin typeface="Times New Roman" panose="02020603050405020304" pitchFamily="18" charset="0"/>
                <a:ea typeface="Calibri" panose="020F0502020204030204" pitchFamily="34" charset="0"/>
                <a:cs typeface="Times New Roman" panose="02020603050405020304" pitchFamily="18" charset="0"/>
              </a:rPr>
              <a:t>Books and Stationary, Chhatrapati, Kathmandu. Page no: 189-193</a:t>
            </a:r>
          </a:p>
          <a:p>
            <a:pPr marL="342900" marR="0" lvl="0" indent="-342900" algn="just">
              <a:lnSpc>
                <a:spcPct val="115000"/>
              </a:lnSpc>
              <a:spcBef>
                <a:spcPts val="0"/>
              </a:spcBef>
              <a:spcAft>
                <a:spcPts val="0"/>
              </a:spcAft>
              <a:buFont typeface="Wingdings" panose="05000000000000000000" pitchFamily="2" charset="2"/>
              <a:buChar char=""/>
            </a:pP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algn="just"/>
            <a:endParaRPr lang="en-US" sz="3200" dirty="0"/>
          </a:p>
        </p:txBody>
      </p:sp>
    </p:spTree>
    <p:extLst>
      <p:ext uri="{BB962C8B-B14F-4D97-AF65-F5344CB8AC3E}">
        <p14:creationId xmlns:p14="http://schemas.microsoft.com/office/powerpoint/2010/main" val="13447905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E53428-2E38-1D16-DF64-ED092CBC4F86}"/>
              </a:ext>
            </a:extLst>
          </p:cNvPr>
          <p:cNvSpPr>
            <a:spLocks noGrp="1"/>
          </p:cNvSpPr>
          <p:nvPr>
            <p:ph idx="1"/>
          </p:nvPr>
        </p:nvSpPr>
        <p:spPr>
          <a:xfrm>
            <a:off x="428263" y="787078"/>
            <a:ext cx="11620983" cy="5389885"/>
          </a:xfrm>
        </p:spPr>
        <p:txBody>
          <a:bodyPr>
            <a:normAutofit/>
          </a:bodyPr>
          <a:lstStyle/>
          <a:p>
            <a:pPr marL="342900" indent="-342900" algn="just">
              <a:lnSpc>
                <a:spcPct val="115000"/>
              </a:lnSpc>
              <a:spcBef>
                <a:spcPts val="0"/>
              </a:spcBef>
              <a:buFont typeface="Wingdings" panose="05000000000000000000" pitchFamily="2" charset="2"/>
              <a:buChar char=""/>
            </a:pPr>
            <a:r>
              <a:rPr lang="en-US" sz="3200" dirty="0">
                <a:latin typeface="Times New Roman" panose="02020603050405020304" pitchFamily="18" charset="0"/>
                <a:ea typeface="Calibri" panose="020F0502020204030204" pitchFamily="34" charset="0"/>
                <a:cs typeface="Times New Roman" panose="02020603050405020304" pitchFamily="18" charset="0"/>
              </a:rPr>
              <a:t>S.C Suzanne, B G Brenda, Brunner and </a:t>
            </a:r>
            <a:r>
              <a:rPr lang="en-US" sz="3200" dirty="0" err="1">
                <a:latin typeface="Times New Roman" panose="02020603050405020304" pitchFamily="18" charset="0"/>
                <a:ea typeface="Calibri" panose="020F0502020204030204" pitchFamily="34" charset="0"/>
                <a:cs typeface="Times New Roman" panose="02020603050405020304" pitchFamily="18" charset="0"/>
              </a:rPr>
              <a:t>Suddarths</a:t>
            </a:r>
            <a:r>
              <a:rPr lang="en-US" sz="3200" dirty="0">
                <a:latin typeface="Times New Roman" panose="02020603050405020304" pitchFamily="18" charset="0"/>
                <a:ea typeface="Calibri" panose="020F0502020204030204" pitchFamily="34" charset="0"/>
                <a:cs typeface="Times New Roman" panose="02020603050405020304" pitchFamily="18" charset="0"/>
              </a:rPr>
              <a:t> “</a:t>
            </a:r>
            <a:r>
              <a:rPr lang="en-US" sz="3200" i="1" dirty="0">
                <a:latin typeface="Times New Roman" panose="02020603050405020304" pitchFamily="18" charset="0"/>
                <a:ea typeface="Calibri" panose="020F0502020204030204" pitchFamily="34" charset="0"/>
                <a:cs typeface="Times New Roman" panose="02020603050405020304" pitchFamily="18" charset="0"/>
              </a:rPr>
              <a:t>Textbook of Medical -surgical Nursing”</a:t>
            </a:r>
            <a:r>
              <a:rPr lang="en-US" sz="3200" dirty="0">
                <a:latin typeface="Times New Roman" panose="02020603050405020304" pitchFamily="18" charset="0"/>
                <a:ea typeface="Calibri" panose="020F0502020204030204" pitchFamily="34" charset="0"/>
                <a:cs typeface="Times New Roman" panose="02020603050405020304" pitchFamily="18" charset="0"/>
              </a:rPr>
              <a:t>, 3rd edition ,Wolters Kluwer pvt Ltd.</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Wingdings" panose="05000000000000000000" pitchFamily="2" charset="2"/>
              <a:buChar char=""/>
            </a:pPr>
            <a:endParaRPr lang="en-US" sz="32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Wingdings" panose="05000000000000000000" pitchFamily="2" charset="2"/>
              <a:buChar char=""/>
            </a:pPr>
            <a:r>
              <a:rPr lang="en-US" sz="3200" dirty="0">
                <a:latin typeface="Times New Roman" panose="02020603050405020304" pitchFamily="18" charset="0"/>
                <a:ea typeface="Calibri" panose="020F0502020204030204" pitchFamily="34" charset="0"/>
                <a:cs typeface="Times New Roman" panose="02020603050405020304" pitchFamily="18" charset="0"/>
              </a:rPr>
              <a:t>Sharma M, “</a:t>
            </a:r>
            <a:r>
              <a:rPr lang="en-US" sz="3200" i="1" dirty="0">
                <a:latin typeface="Times New Roman" panose="02020603050405020304" pitchFamily="18" charset="0"/>
                <a:ea typeface="Calibri" panose="020F0502020204030204" pitchFamily="34" charset="0"/>
                <a:cs typeface="Times New Roman" panose="02020603050405020304" pitchFamily="18" charset="0"/>
              </a:rPr>
              <a:t>Nursing Concepts and Principles</a:t>
            </a:r>
            <a:r>
              <a:rPr lang="en-US" sz="3200" dirty="0">
                <a:latin typeface="Times New Roman" panose="02020603050405020304" pitchFamily="18" charset="0"/>
                <a:ea typeface="Calibri" panose="020F0502020204030204" pitchFamily="34" charset="0"/>
                <a:cs typeface="Times New Roman" panose="02020603050405020304" pitchFamily="18" charset="0"/>
              </a:rPr>
              <a:t>” ,2nd Ed, </a:t>
            </a:r>
            <a:r>
              <a:rPr lang="en-US" sz="3200" dirty="0" err="1">
                <a:latin typeface="Times New Roman" panose="02020603050405020304" pitchFamily="18" charset="0"/>
                <a:ea typeface="Calibri" panose="020F0502020204030204" pitchFamily="34" charset="0"/>
                <a:cs typeface="Times New Roman" panose="02020603050405020304" pitchFamily="18" charset="0"/>
              </a:rPr>
              <a:t>Medhavi</a:t>
            </a:r>
            <a:r>
              <a:rPr lang="en-US" sz="3200" dirty="0">
                <a:latin typeface="Calibri" panose="020F0502020204030204" pitchFamily="34" charset="0"/>
                <a:ea typeface="Calibri" panose="020F0502020204030204" pitchFamily="34" charset="0"/>
                <a:cs typeface="Times New Roman" panose="02020603050405020304" pitchFamily="18" charset="0"/>
              </a:rPr>
              <a:t> </a:t>
            </a:r>
            <a:r>
              <a:rPr lang="en-US" sz="3200" dirty="0">
                <a:latin typeface="Times New Roman" panose="02020603050405020304" pitchFamily="18" charset="0"/>
                <a:ea typeface="Calibri" panose="020F0502020204030204" pitchFamily="34" charset="0"/>
                <a:cs typeface="Times New Roman" panose="02020603050405020304" pitchFamily="18" charset="0"/>
              </a:rPr>
              <a:t>publication , Page no: 147-154</a:t>
            </a:r>
          </a:p>
          <a:p>
            <a:pPr marL="0" marR="0" lvl="0" indent="0" algn="just">
              <a:lnSpc>
                <a:spcPct val="115000"/>
              </a:lnSpc>
              <a:spcBef>
                <a:spcPts val="0"/>
              </a:spcBef>
              <a:spcAft>
                <a:spcPts val="0"/>
              </a:spcAft>
              <a:buNone/>
            </a:pP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1000"/>
              </a:spcAft>
              <a:buFont typeface="Wingdings" panose="05000000000000000000" pitchFamily="2" charset="2"/>
              <a:buChar char=""/>
            </a:pPr>
            <a:r>
              <a:rPr lang="en-US" sz="3200" u="sng" dirty="0">
                <a:solidFill>
                  <a:srgbClr val="0000FF"/>
                </a:solidFill>
                <a:latin typeface="Times New Roman" panose="02020603050405020304" pitchFamily="18" charset="0"/>
                <a:ea typeface="Calibri" panose="020F0502020204030204" pitchFamily="34" charset="0"/>
                <a:cs typeface="Times New Roman" panose="02020603050405020304" pitchFamily="18" charset="0"/>
                <a:hlinkClick r:id="rId2"/>
              </a:rPr>
              <a:t>https://www.webmd.com/pain-management/guide/pain-types-and-classifications</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endParaRPr lang="en-US" sz="3200" dirty="0"/>
          </a:p>
        </p:txBody>
      </p:sp>
    </p:spTree>
    <p:extLst>
      <p:ext uri="{BB962C8B-B14F-4D97-AF65-F5344CB8AC3E}">
        <p14:creationId xmlns:p14="http://schemas.microsoft.com/office/powerpoint/2010/main" val="14272856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D9D6C-7478-84FB-B396-5C6C6DF9F28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2F7E007-7F1C-77D6-E139-6F34C223136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985" r="1"/>
          <a:stretch/>
        </p:blipFill>
        <p:spPr>
          <a:xfrm>
            <a:off x="0" y="0"/>
            <a:ext cx="12192000" cy="6857999"/>
          </a:xfrm>
        </p:spPr>
      </p:pic>
    </p:spTree>
    <p:extLst>
      <p:ext uri="{BB962C8B-B14F-4D97-AF65-F5344CB8AC3E}">
        <p14:creationId xmlns:p14="http://schemas.microsoft.com/office/powerpoint/2010/main" val="1784235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EA90D-AFDF-EFEB-3346-8B861DC9A6F4}"/>
              </a:ext>
            </a:extLst>
          </p:cNvPr>
          <p:cNvSpPr>
            <a:spLocks noGrp="1"/>
          </p:cNvSpPr>
          <p:nvPr>
            <p:ph type="title"/>
          </p:nvPr>
        </p:nvSpPr>
        <p:spPr>
          <a:xfrm>
            <a:off x="3480619" y="18255"/>
            <a:ext cx="2831691" cy="1325563"/>
          </a:xfrm>
        </p:spPr>
        <p:txBody>
          <a:bodyPr/>
          <a:lstStyle/>
          <a:p>
            <a:r>
              <a:rPr lang="en-US" b="1" u="sng" dirty="0">
                <a:latin typeface="Times New Roman" panose="02020603050405020304" pitchFamily="18" charset="0"/>
                <a:cs typeface="Times New Roman" panose="02020603050405020304" pitchFamily="18" charset="0"/>
              </a:rPr>
              <a:t>PAIN</a:t>
            </a:r>
          </a:p>
        </p:txBody>
      </p:sp>
      <p:sp>
        <p:nvSpPr>
          <p:cNvPr id="3" name="Content Placeholder 2">
            <a:extLst>
              <a:ext uri="{FF2B5EF4-FFF2-40B4-BE49-F238E27FC236}">
                <a16:creationId xmlns:a16="http://schemas.microsoft.com/office/drawing/2014/main" id="{DF5C1591-1532-ECF8-68DE-D11763466374}"/>
              </a:ext>
            </a:extLst>
          </p:cNvPr>
          <p:cNvSpPr>
            <a:spLocks noGrp="1"/>
          </p:cNvSpPr>
          <p:nvPr>
            <p:ph idx="1"/>
          </p:nvPr>
        </p:nvSpPr>
        <p:spPr>
          <a:xfrm>
            <a:off x="532171" y="1543665"/>
            <a:ext cx="10579032" cy="4586645"/>
          </a:xfrm>
        </p:spPr>
        <p:txBody>
          <a:bodyPr>
            <a:noAutofit/>
          </a:bodyPr>
          <a:lstStyle/>
          <a:p>
            <a:pPr algn="just">
              <a:lnSpc>
                <a:spcPct val="100000"/>
              </a:lnSpc>
            </a:pPr>
            <a:r>
              <a:rPr lang="en-US" sz="3200" dirty="0">
                <a:latin typeface="Times New Roman" panose="02020603050405020304" pitchFamily="18" charset="0"/>
                <a:ea typeface="Calibri" panose="020F0502020204030204" pitchFamily="34" charset="0"/>
                <a:cs typeface="Times New Roman" panose="02020603050405020304" pitchFamily="18" charset="0"/>
              </a:rPr>
              <a:t>The word pain derived from Greek word' poine 'and French word' peine 'all means </a:t>
            </a:r>
            <a:r>
              <a:rPr lang="en-US" sz="3200" b="1" dirty="0">
                <a:latin typeface="Times New Roman" panose="02020603050405020304" pitchFamily="18" charset="0"/>
                <a:ea typeface="Calibri" panose="020F0502020204030204" pitchFamily="34" charset="0"/>
                <a:cs typeface="Times New Roman" panose="02020603050405020304" pitchFamily="18" charset="0"/>
              </a:rPr>
              <a:t>PUNISHMENT . </a:t>
            </a:r>
            <a:r>
              <a:rPr lang="en-US" sz="3200" dirty="0">
                <a:latin typeface="Times New Roman" panose="02020603050405020304" pitchFamily="18" charset="0"/>
                <a:ea typeface="Calibri" panose="020F0502020204030204" pitchFamily="34" charset="0"/>
                <a:cs typeface="Times New Roman" panose="02020603050405020304" pitchFamily="18" charset="0"/>
              </a:rPr>
              <a:t>Pain is highly unpleasant and very personal sensation that </a:t>
            </a:r>
            <a:r>
              <a:rPr lang="en-US" sz="3200" dirty="0">
                <a:effectLst/>
                <a:latin typeface="Times New Roman" panose="02020603050405020304" pitchFamily="18" charset="0"/>
                <a:ea typeface="Calibri" panose="020F0502020204030204" pitchFamily="34" charset="0"/>
              </a:rPr>
              <a:t>people perceive in different ways.</a:t>
            </a:r>
            <a:endParaRPr lang="en-US" sz="3200" dirty="0">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00000"/>
              </a:lnSpc>
              <a:buNone/>
            </a:pPr>
            <a:r>
              <a:rPr lang="en-US" sz="3200" dirty="0">
                <a:latin typeface="Times New Roman" panose="02020603050405020304" pitchFamily="18" charset="0"/>
                <a:ea typeface="Calibri" panose="020F0502020204030204" pitchFamily="34" charset="0"/>
                <a:cs typeface="Times New Roman" panose="02020603050405020304" pitchFamily="18" charset="0"/>
              </a:rPr>
              <a:t> </a:t>
            </a:r>
          </a:p>
          <a:p>
            <a:pPr algn="just">
              <a:lnSpc>
                <a:spcPct val="100000"/>
              </a:lnSpc>
            </a:pPr>
            <a:r>
              <a:rPr lang="en-US" sz="3200" dirty="0">
                <a:latin typeface="Times New Roman" panose="02020603050405020304" pitchFamily="18" charset="0"/>
                <a:ea typeface="Calibri" panose="020F0502020204030204" pitchFamily="34" charset="0"/>
                <a:cs typeface="Times New Roman" panose="02020603050405020304" pitchFamily="18" charset="0"/>
              </a:rPr>
              <a:t> Pain is highly unpleasant and very personal sensation that cannot be shared with others. It can occupy all of a person's thinking, direct all activities and change a person life.</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2217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0E937F-411A-5B6B-BEE5-2A7A7225DFB6}"/>
              </a:ext>
            </a:extLst>
          </p:cNvPr>
          <p:cNvSpPr>
            <a:spLocks noGrp="1"/>
          </p:cNvSpPr>
          <p:nvPr>
            <p:ph idx="1"/>
          </p:nvPr>
        </p:nvSpPr>
        <p:spPr>
          <a:xfrm>
            <a:off x="838200" y="1147665"/>
            <a:ext cx="10265229" cy="5029298"/>
          </a:xfrm>
        </p:spPr>
        <p:txBody>
          <a:bodyPr>
            <a:normAutofit/>
          </a:bodyPr>
          <a:lstStyle/>
          <a:p>
            <a:pPr algn="just"/>
            <a:r>
              <a:rPr lang="en-US" sz="3200" dirty="0">
                <a:latin typeface="Times New Roman" panose="02020603050405020304" pitchFamily="18" charset="0"/>
                <a:ea typeface="Calibri" panose="020F0502020204030204" pitchFamily="34" charset="0"/>
                <a:cs typeface="Times New Roman" panose="02020603050405020304" pitchFamily="18" charset="0"/>
              </a:rPr>
              <a:t>Pain is " unpleasant sensory and emotional experience associated with actual or potential tissue damage or described in term of such damage."(Merskey and Bogduk,1994)</a:t>
            </a:r>
          </a:p>
          <a:p>
            <a:pPr algn="just"/>
            <a:endParaRPr lang="en-US" sz="3200" dirty="0">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US" sz="3200" dirty="0">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3200" dirty="0">
                <a:latin typeface="Times New Roman" panose="02020603050405020304" pitchFamily="18" charset="0"/>
                <a:ea typeface="Calibri" panose="020F0502020204030204" pitchFamily="34" charset="0"/>
                <a:cs typeface="Times New Roman" panose="02020603050405020304" pitchFamily="18" charset="0"/>
              </a:rPr>
              <a:t>"Pain is whatever the experiencing person says it is existing whatever he says it does." (Margo Mc.Caffery.1979)</a:t>
            </a:r>
          </a:p>
          <a:p>
            <a:pPr algn="just"/>
            <a:endParaRPr lang="en-US" sz="3200" dirty="0"/>
          </a:p>
        </p:txBody>
      </p:sp>
    </p:spTree>
    <p:extLst>
      <p:ext uri="{BB962C8B-B14F-4D97-AF65-F5344CB8AC3E}">
        <p14:creationId xmlns:p14="http://schemas.microsoft.com/office/powerpoint/2010/main" val="3864848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1BB83D-E7DF-9809-2A52-38C3EC58B860}"/>
              </a:ext>
            </a:extLst>
          </p:cNvPr>
          <p:cNvSpPr>
            <a:spLocks noGrp="1"/>
          </p:cNvSpPr>
          <p:nvPr>
            <p:ph idx="1"/>
          </p:nvPr>
        </p:nvSpPr>
        <p:spPr>
          <a:xfrm>
            <a:off x="679579" y="1060516"/>
            <a:ext cx="10211578" cy="4351338"/>
          </a:xfrm>
        </p:spPr>
        <p:txBody>
          <a:bodyPr>
            <a:normAutofit/>
          </a:bodyPr>
          <a:lstStyle/>
          <a:p>
            <a:pPr algn="just"/>
            <a:r>
              <a:rPr lang="en-US" sz="3200" dirty="0">
                <a:latin typeface="Times New Roman" panose="02020603050405020304" pitchFamily="18" charset="0"/>
                <a:ea typeface="Calibri" panose="020F0502020204030204" pitchFamily="34" charset="0"/>
                <a:cs typeface="Times New Roman" panose="02020603050405020304" pitchFamily="18" charset="0"/>
              </a:rPr>
              <a:t>Pain is more than a symptoms of a problem, or it a high priority problem in itself. It prevents both physiologic and psychological danger to health and recovery.</a:t>
            </a:r>
          </a:p>
          <a:p>
            <a:pPr algn="just"/>
            <a:endParaRPr lang="en-US" sz="3200" dirty="0">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US" sz="3200" dirty="0">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3200" dirty="0">
                <a:latin typeface="Times New Roman" panose="02020603050405020304" pitchFamily="18" charset="0"/>
                <a:ea typeface="Calibri" panose="020F0502020204030204" pitchFamily="34" charset="0"/>
                <a:cs typeface="Times New Roman" panose="02020603050405020304" pitchFamily="18" charset="0"/>
              </a:rPr>
              <a:t>Pain occurs as the result of many disorders, diagnostic tests, and treatments; it disables and distresses more people than an single disease.</a:t>
            </a:r>
          </a:p>
          <a:p>
            <a:pPr algn="just"/>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6637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9366B3-D756-B36D-AD1E-3C3C49320F36}"/>
              </a:ext>
            </a:extLst>
          </p:cNvPr>
          <p:cNvSpPr>
            <a:spLocks noGrp="1"/>
          </p:cNvSpPr>
          <p:nvPr>
            <p:ph idx="1"/>
          </p:nvPr>
        </p:nvSpPr>
        <p:spPr>
          <a:xfrm>
            <a:off x="1023498" y="1023425"/>
            <a:ext cx="10145004" cy="4811150"/>
          </a:xfrm>
        </p:spPr>
        <p:txBody>
          <a:bodyPr>
            <a:normAutofit/>
          </a:bodyPr>
          <a:lstStyle/>
          <a:p>
            <a:pPr algn="just"/>
            <a:r>
              <a:rPr lang="en-US" sz="3200" dirty="0">
                <a:latin typeface="Times New Roman" panose="02020603050405020304" pitchFamily="18" charset="0"/>
                <a:ea typeface="Calibri" panose="020F0502020204030204" pitchFamily="34" charset="0"/>
                <a:cs typeface="Times New Roman" panose="02020603050405020304" pitchFamily="18" charset="0"/>
              </a:rPr>
              <a:t> Because nurses spend more time with patients in pain than other health care providers do in a variety of settings, including acute care, outpatient and long term care settings as wall as the home. Therefore, nurses need to have knowledge and skills to assess pain ,understand the pathophysiology of pain, physiological and psychological consequences of acute and chronic pain, and the method used to treat pain.</a:t>
            </a:r>
          </a:p>
          <a:p>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87076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567</TotalTime>
  <Words>1762</Words>
  <Application>Microsoft Office PowerPoint</Application>
  <PresentationFormat>Widescreen</PresentationFormat>
  <Paragraphs>195</Paragraphs>
  <Slides>54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Algerian</vt:lpstr>
      <vt:lpstr>Arial</vt:lpstr>
      <vt:lpstr>Calibri</vt:lpstr>
      <vt:lpstr>Calibri Light</vt:lpstr>
      <vt:lpstr>Times New Roman</vt:lpstr>
      <vt:lpstr>Wingdings</vt:lpstr>
      <vt:lpstr>Office Theme</vt:lpstr>
      <vt:lpstr>PowerPoint Presentation</vt:lpstr>
      <vt:lpstr>PowerPoint Presentation</vt:lpstr>
      <vt:lpstr>UNIT 10 : Pain </vt:lpstr>
      <vt:lpstr>General objective</vt:lpstr>
      <vt:lpstr>Specific objective</vt:lpstr>
      <vt:lpstr>PAIN</vt:lpstr>
      <vt:lpstr>PowerPoint Presentation</vt:lpstr>
      <vt:lpstr>PowerPoint Presentation</vt:lpstr>
      <vt:lpstr>PowerPoint Presentation</vt:lpstr>
      <vt:lpstr>PowerPoint Presentation</vt:lpstr>
      <vt:lpstr>Nature of the Pain </vt:lpstr>
      <vt:lpstr>TYPES OF PAIN </vt:lpstr>
      <vt:lpstr>PowerPoint Presentation</vt:lpstr>
      <vt:lpstr>PowerPoint Presentation</vt:lpstr>
      <vt:lpstr>PowerPoint Presentation</vt:lpstr>
      <vt:lpstr>PowerPoint Presentation</vt:lpstr>
      <vt:lpstr>Chronic pain  </vt:lpstr>
      <vt:lpstr>PowerPoint Presentation</vt:lpstr>
      <vt:lpstr>PowerPoint Presentation</vt:lpstr>
      <vt:lpstr>PowerPoint Presentation</vt:lpstr>
      <vt:lpstr>2.On the basis of origin </vt:lpstr>
      <vt:lpstr>PowerPoint Presentation</vt:lpstr>
      <vt:lpstr>PowerPoint Presentation</vt:lpstr>
      <vt:lpstr>PowerPoint Presentation</vt:lpstr>
      <vt:lpstr>3.According to body area of experience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 According to cause  </vt:lpstr>
      <vt:lpstr>PowerPoint Presentation</vt:lpstr>
      <vt:lpstr>PHYSIOLOGY OF PAIN </vt:lpstr>
      <vt:lpstr>PowerPoint Presentation</vt:lpstr>
      <vt:lpstr>Transduction </vt:lpstr>
      <vt:lpstr>PowerPoint Presentation</vt:lpstr>
      <vt:lpstr>Transmission </vt:lpstr>
      <vt:lpstr>PowerPoint Presentation</vt:lpstr>
      <vt:lpstr>Perception</vt:lpstr>
      <vt:lpstr>PowerPoint Presentation</vt:lpstr>
      <vt:lpstr>PowerPoint Presentation</vt:lpstr>
      <vt:lpstr>PowerPoint Presentation</vt:lpstr>
      <vt:lpstr>PowerPoint Presentation</vt:lpstr>
      <vt:lpstr>Modulation </vt:lpstr>
      <vt:lpstr>PowerPoint Presentation</vt:lpstr>
      <vt:lpstr>PowerPoint Presentation</vt:lpstr>
      <vt:lpstr>SUMMARY </vt:lpstr>
      <vt:lpstr> HOME ASSIGNMENT </vt:lpstr>
      <vt:lpstr> PLAN FOR NEXT CLASS</vt:lpstr>
      <vt:lpstr> REFERENCE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 Pradhan</dc:creator>
  <cp:lastModifiedBy>Angel Pradhan</cp:lastModifiedBy>
  <cp:revision>16</cp:revision>
  <dcterms:created xsi:type="dcterms:W3CDTF">2023-12-30T07:22:57Z</dcterms:created>
  <dcterms:modified xsi:type="dcterms:W3CDTF">2024-01-04T05:36:03Z</dcterms:modified>
</cp:coreProperties>
</file>